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6" r:id="rId3"/>
    <p:sldId id="438" r:id="rId4"/>
    <p:sldId id="439" r:id="rId5"/>
    <p:sldId id="440" r:id="rId6"/>
    <p:sldId id="441" r:id="rId7"/>
    <p:sldId id="442" r:id="rId8"/>
    <p:sldId id="443" r:id="rId9"/>
    <p:sldId id="444" r:id="rId10"/>
    <p:sldId id="445" r:id="rId11"/>
    <p:sldId id="448" r:id="rId12"/>
    <p:sldId id="449" r:id="rId13"/>
    <p:sldId id="450" r:id="rId14"/>
    <p:sldId id="451" r:id="rId15"/>
    <p:sldId id="452" r:id="rId16"/>
    <p:sldId id="453" r:id="rId17"/>
    <p:sldId id="461" r:id="rId18"/>
    <p:sldId id="462" r:id="rId19"/>
    <p:sldId id="465" r:id="rId20"/>
    <p:sldId id="466" r:id="rId21"/>
    <p:sldId id="468" r:id="rId22"/>
    <p:sldId id="469" r:id="rId23"/>
    <p:sldId id="384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65"/>
  </p:normalViewPr>
  <p:slideViewPr>
    <p:cSldViewPr snapToGrid="0">
      <p:cViewPr varScale="1">
        <p:scale>
          <a:sx n="113" d="100"/>
          <a:sy n="113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08C16D-B195-4303-B730-5BBBDA4CFE2A}" type="doc">
      <dgm:prSet loTypeId="urn:microsoft.com/office/officeart/2005/8/layout/process4" loCatId="list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077B1DDA-AC12-4762-A891-5E4500CBAA5D}">
      <dgm:prSet phldrT="[Text]" custT="1"/>
      <dgm:spPr/>
      <dgm:t>
        <a:bodyPr/>
        <a:lstStyle/>
        <a:p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Penghasilan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dari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saham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/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sekuritas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atau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keuntungan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pengalihan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saham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/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sekuritas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lain.</a:t>
          </a:r>
          <a:endParaRPr lang="en-US" sz="2000" b="1" dirty="0">
            <a:solidFill>
              <a:schemeClr val="tx1"/>
            </a:solidFill>
            <a:latin typeface="+mn-lt"/>
            <a:cs typeface="Calibri" pitchFamily="34" charset="0"/>
          </a:endParaRPr>
        </a:p>
      </dgm:t>
    </dgm:pt>
    <dgm:pt modelId="{ADD2EA2A-9825-48D4-B0C2-C3169C07E039}" type="parTrans" cxnId="{AF6C28C0-2A15-4DFD-99DA-89A1CEDBDA2A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+mn-lt"/>
          </a:endParaRPr>
        </a:p>
      </dgm:t>
    </dgm:pt>
    <dgm:pt modelId="{D1420A1C-B7FC-4837-BA69-5A597A865D1C}" type="sibTrans" cxnId="{AF6C28C0-2A15-4DFD-99DA-89A1CEDBDA2A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+mn-lt"/>
          </a:endParaRPr>
        </a:p>
      </dgm:t>
    </dgm:pt>
    <dgm:pt modelId="{65E26112-D1A1-4CE6-BCAE-82EA43A50027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Negara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tempat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badan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yang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menerbitkan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saham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/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sekuritas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. </a:t>
          </a:r>
        </a:p>
      </dgm:t>
    </dgm:pt>
    <dgm:pt modelId="{EB70BB77-B4B4-44DF-9F7C-AD331AA544A2}" type="parTrans" cxnId="{2B30F115-FDEC-404C-85FD-1799FE7D8F71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+mn-lt"/>
          </a:endParaRPr>
        </a:p>
      </dgm:t>
    </dgm:pt>
    <dgm:pt modelId="{15A54E60-EEC8-4940-97FE-346D50FB03F1}" type="sibTrans" cxnId="{2B30F115-FDEC-404C-85FD-1799FE7D8F71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+mn-lt"/>
          </a:endParaRPr>
        </a:p>
      </dgm:t>
    </dgm:pt>
    <dgm:pt modelId="{B64995D5-1A2E-4650-84E5-11B8E5F8AF72}">
      <dgm:prSet phldrT="[Text]" custT="1"/>
      <dgm:spPr/>
      <dgm:t>
        <a:bodyPr/>
        <a:lstStyle/>
        <a:p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Bunga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,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royalti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,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dan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sewa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sehubungan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penggunaan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harta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bergerak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.</a:t>
          </a:r>
          <a:endParaRPr lang="en-US" sz="2000" b="1" dirty="0">
            <a:solidFill>
              <a:schemeClr val="tx1"/>
            </a:solidFill>
            <a:latin typeface="+mn-lt"/>
            <a:cs typeface="Calibri" pitchFamily="34" charset="0"/>
          </a:endParaRPr>
        </a:p>
      </dgm:t>
    </dgm:pt>
    <dgm:pt modelId="{9E7C70D7-47F1-447A-9A97-6B031D5D84FB}" type="parTrans" cxnId="{238601C1-EB37-437D-8EC3-67D79D065A6D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+mn-lt"/>
          </a:endParaRPr>
        </a:p>
      </dgm:t>
    </dgm:pt>
    <dgm:pt modelId="{B5519C3E-A469-4344-AD3C-A7ADD0A47B1C}" type="sibTrans" cxnId="{238601C1-EB37-437D-8EC3-67D79D065A6D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+mn-lt"/>
          </a:endParaRPr>
        </a:p>
      </dgm:t>
    </dgm:pt>
    <dgm:pt modelId="{8BF2C4A1-63D1-441D-A8A7-92CD55CE74EF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Negara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tempat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pihak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yang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membayar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atau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dibebani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bunga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,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royalti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,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sewa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.</a:t>
          </a:r>
        </a:p>
      </dgm:t>
    </dgm:pt>
    <dgm:pt modelId="{87A65307-7152-42E8-A396-D86199CDD202}" type="parTrans" cxnId="{F40F3405-7CB1-4630-AB7A-834B5FC3AE4C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+mn-lt"/>
          </a:endParaRPr>
        </a:p>
      </dgm:t>
    </dgm:pt>
    <dgm:pt modelId="{068B3783-8D37-4005-BC8D-5D60550864FB}" type="sibTrans" cxnId="{F40F3405-7CB1-4630-AB7A-834B5FC3AE4C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+mn-lt"/>
          </a:endParaRPr>
        </a:p>
      </dgm:t>
    </dgm:pt>
    <dgm:pt modelId="{12939080-B9DE-45D3-BC15-1D3502AF6334}">
      <dgm:prSet phldrT="[Text]" custT="1"/>
      <dgm:spPr/>
      <dgm:t>
        <a:bodyPr/>
        <a:lstStyle/>
        <a:p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Penghasilan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sewa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sehubungan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penggunaan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harta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tidak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bergerak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.</a:t>
          </a:r>
          <a:endParaRPr lang="en-US" sz="2000" b="1" dirty="0">
            <a:solidFill>
              <a:schemeClr val="tx1"/>
            </a:solidFill>
            <a:latin typeface="+mn-lt"/>
            <a:cs typeface="Calibri" pitchFamily="34" charset="0"/>
          </a:endParaRPr>
        </a:p>
      </dgm:t>
    </dgm:pt>
    <dgm:pt modelId="{7F14A070-8DA1-4B33-BD61-7EAC1849B752}" type="parTrans" cxnId="{5AD26643-E60A-43B1-85F5-CF8D7CC57601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+mn-lt"/>
          </a:endParaRPr>
        </a:p>
      </dgm:t>
    </dgm:pt>
    <dgm:pt modelId="{9B305887-A31C-4D34-A077-076D1A1D88A8}" type="sibTrans" cxnId="{5AD26643-E60A-43B1-85F5-CF8D7CC57601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+mn-lt"/>
          </a:endParaRPr>
        </a:p>
      </dgm:t>
    </dgm:pt>
    <dgm:pt modelId="{C0623F41-40B4-4FF2-9B73-B2072B895D84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Negara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tempat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harta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tersebut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terletak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.</a:t>
          </a:r>
        </a:p>
      </dgm:t>
    </dgm:pt>
    <dgm:pt modelId="{A7555540-B7CA-4D41-9315-0255F941DBBA}" type="parTrans" cxnId="{F1601C95-14D8-4DC0-8B08-C43C22990AB5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+mn-lt"/>
          </a:endParaRPr>
        </a:p>
      </dgm:t>
    </dgm:pt>
    <dgm:pt modelId="{F610A4DE-9D6E-48B6-8C86-5EDC18B0D089}" type="sibTrans" cxnId="{F1601C95-14D8-4DC0-8B08-C43C22990AB5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+mn-lt"/>
          </a:endParaRPr>
        </a:p>
      </dgm:t>
    </dgm:pt>
    <dgm:pt modelId="{FC409031-2AF7-40AE-B763-31D976E5C0D2}">
      <dgm:prSet phldrT="[Text]" custT="1"/>
      <dgm:spPr/>
      <dgm:t>
        <a:bodyPr/>
        <a:lstStyle/>
        <a:p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Penghasilan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berupa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imbalan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terkait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jasa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,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pekerjaan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,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dan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kegiatan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.</a:t>
          </a:r>
        </a:p>
      </dgm:t>
    </dgm:pt>
    <dgm:pt modelId="{7F7BAE98-AD62-40B0-94D5-33ED07CE6F3E}" type="parTrans" cxnId="{25A60E16-7744-4F70-9085-C24D7B48385D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+mn-lt"/>
          </a:endParaRPr>
        </a:p>
      </dgm:t>
    </dgm:pt>
    <dgm:pt modelId="{AA701C62-FCB8-4EDC-A2E5-8F99634F0A87}" type="sibTrans" cxnId="{25A60E16-7744-4F70-9085-C24D7B48385D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+mn-lt"/>
          </a:endParaRPr>
        </a:p>
      </dgm:t>
    </dgm:pt>
    <dgm:pt modelId="{549037E5-2F22-4080-AA1B-A9E6801F2B54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Negara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tempat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pihak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yang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membayar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/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dibebani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imbalan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.</a:t>
          </a:r>
        </a:p>
      </dgm:t>
    </dgm:pt>
    <dgm:pt modelId="{ADB522C6-BAC2-4289-94F0-C402459B4143}" type="parTrans" cxnId="{70EDD435-6042-44F5-814A-CA4A9215CCC0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+mn-lt"/>
          </a:endParaRPr>
        </a:p>
      </dgm:t>
    </dgm:pt>
    <dgm:pt modelId="{E6C8EE7F-FF47-453A-84D0-1E6DA1EE96F3}" type="sibTrans" cxnId="{70EDD435-6042-44F5-814A-CA4A9215CCC0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+mn-lt"/>
          </a:endParaRPr>
        </a:p>
      </dgm:t>
    </dgm:pt>
    <dgm:pt modelId="{4268C14C-6E02-4ED9-BBD8-67EF81047645}" type="pres">
      <dgm:prSet presAssocID="{1808C16D-B195-4303-B730-5BBBDA4CFE2A}" presName="Name0" presStyleCnt="0">
        <dgm:presLayoutVars>
          <dgm:dir/>
          <dgm:animLvl val="lvl"/>
          <dgm:resizeHandles val="exact"/>
        </dgm:presLayoutVars>
      </dgm:prSet>
      <dgm:spPr/>
    </dgm:pt>
    <dgm:pt modelId="{7B7F25B5-B94C-43E0-8FBE-51A26611BEB8}" type="pres">
      <dgm:prSet presAssocID="{FC409031-2AF7-40AE-B763-31D976E5C0D2}" presName="boxAndChildren" presStyleCnt="0"/>
      <dgm:spPr/>
    </dgm:pt>
    <dgm:pt modelId="{A6D98134-8D93-467F-A9DB-827C9BA02377}" type="pres">
      <dgm:prSet presAssocID="{FC409031-2AF7-40AE-B763-31D976E5C0D2}" presName="parentTextBox" presStyleLbl="node1" presStyleIdx="0" presStyleCnt="4"/>
      <dgm:spPr/>
    </dgm:pt>
    <dgm:pt modelId="{B2863C68-1BE8-431F-B927-817051E86F59}" type="pres">
      <dgm:prSet presAssocID="{FC409031-2AF7-40AE-B763-31D976E5C0D2}" presName="entireBox" presStyleLbl="node1" presStyleIdx="0" presStyleCnt="4"/>
      <dgm:spPr/>
    </dgm:pt>
    <dgm:pt modelId="{4C9BFCB9-AD8E-43A1-A3A5-33289D2732CA}" type="pres">
      <dgm:prSet presAssocID="{FC409031-2AF7-40AE-B763-31D976E5C0D2}" presName="descendantBox" presStyleCnt="0"/>
      <dgm:spPr/>
    </dgm:pt>
    <dgm:pt modelId="{495B3B6D-BF1B-440C-A2BE-FCB625405815}" type="pres">
      <dgm:prSet presAssocID="{549037E5-2F22-4080-AA1B-A9E6801F2B54}" presName="childTextBox" presStyleLbl="fgAccFollowNode1" presStyleIdx="0" presStyleCnt="4">
        <dgm:presLayoutVars>
          <dgm:bulletEnabled val="1"/>
        </dgm:presLayoutVars>
      </dgm:prSet>
      <dgm:spPr/>
    </dgm:pt>
    <dgm:pt modelId="{BCB4A4DE-0111-4179-8462-45BA47016BBB}" type="pres">
      <dgm:prSet presAssocID="{9B305887-A31C-4D34-A077-076D1A1D88A8}" presName="sp" presStyleCnt="0"/>
      <dgm:spPr/>
    </dgm:pt>
    <dgm:pt modelId="{632088F3-B685-4AB2-90E2-C12C53266BC9}" type="pres">
      <dgm:prSet presAssocID="{12939080-B9DE-45D3-BC15-1D3502AF6334}" presName="arrowAndChildren" presStyleCnt="0"/>
      <dgm:spPr/>
    </dgm:pt>
    <dgm:pt modelId="{4D69BF34-6843-4087-AB6B-85D1227E6ED7}" type="pres">
      <dgm:prSet presAssocID="{12939080-B9DE-45D3-BC15-1D3502AF6334}" presName="parentTextArrow" presStyleLbl="node1" presStyleIdx="0" presStyleCnt="4"/>
      <dgm:spPr/>
    </dgm:pt>
    <dgm:pt modelId="{78EBC85D-D2B6-4EDA-ABDB-962DBBB64CA6}" type="pres">
      <dgm:prSet presAssocID="{12939080-B9DE-45D3-BC15-1D3502AF6334}" presName="arrow" presStyleLbl="node1" presStyleIdx="1" presStyleCnt="4"/>
      <dgm:spPr/>
    </dgm:pt>
    <dgm:pt modelId="{94FD91FF-DAB6-447E-A861-9D3349525215}" type="pres">
      <dgm:prSet presAssocID="{12939080-B9DE-45D3-BC15-1D3502AF6334}" presName="descendantArrow" presStyleCnt="0"/>
      <dgm:spPr/>
    </dgm:pt>
    <dgm:pt modelId="{DA97E3F8-C7FA-4BEE-ADF0-D88EA56CA721}" type="pres">
      <dgm:prSet presAssocID="{C0623F41-40B4-4FF2-9B73-B2072B895D84}" presName="childTextArrow" presStyleLbl="fgAccFollowNode1" presStyleIdx="1" presStyleCnt="4">
        <dgm:presLayoutVars>
          <dgm:bulletEnabled val="1"/>
        </dgm:presLayoutVars>
      </dgm:prSet>
      <dgm:spPr/>
    </dgm:pt>
    <dgm:pt modelId="{06B1591D-DFDF-4D2E-95B8-806D27C958AD}" type="pres">
      <dgm:prSet presAssocID="{B5519C3E-A469-4344-AD3C-A7ADD0A47B1C}" presName="sp" presStyleCnt="0"/>
      <dgm:spPr/>
    </dgm:pt>
    <dgm:pt modelId="{287CC203-0AE1-4A85-B1F0-A6938EFD177A}" type="pres">
      <dgm:prSet presAssocID="{B64995D5-1A2E-4650-84E5-11B8E5F8AF72}" presName="arrowAndChildren" presStyleCnt="0"/>
      <dgm:spPr/>
    </dgm:pt>
    <dgm:pt modelId="{EB72726C-F19D-408D-9E4E-C9AACDB75875}" type="pres">
      <dgm:prSet presAssocID="{B64995D5-1A2E-4650-84E5-11B8E5F8AF72}" presName="parentTextArrow" presStyleLbl="node1" presStyleIdx="1" presStyleCnt="4"/>
      <dgm:spPr/>
    </dgm:pt>
    <dgm:pt modelId="{141C8F60-7D25-46F3-9CFB-22E7173F0CE9}" type="pres">
      <dgm:prSet presAssocID="{B64995D5-1A2E-4650-84E5-11B8E5F8AF72}" presName="arrow" presStyleLbl="node1" presStyleIdx="2" presStyleCnt="4"/>
      <dgm:spPr/>
    </dgm:pt>
    <dgm:pt modelId="{6A1F3881-2FE1-4F3A-81E6-8413CAA0CB16}" type="pres">
      <dgm:prSet presAssocID="{B64995D5-1A2E-4650-84E5-11B8E5F8AF72}" presName="descendantArrow" presStyleCnt="0"/>
      <dgm:spPr/>
    </dgm:pt>
    <dgm:pt modelId="{1066268F-80E5-40DB-89F7-244249C8D5FD}" type="pres">
      <dgm:prSet presAssocID="{8BF2C4A1-63D1-441D-A8A7-92CD55CE74EF}" presName="childTextArrow" presStyleLbl="fgAccFollowNode1" presStyleIdx="2" presStyleCnt="4">
        <dgm:presLayoutVars>
          <dgm:bulletEnabled val="1"/>
        </dgm:presLayoutVars>
      </dgm:prSet>
      <dgm:spPr/>
    </dgm:pt>
    <dgm:pt modelId="{753C8BF0-6582-479B-B659-DFBC14108ED4}" type="pres">
      <dgm:prSet presAssocID="{D1420A1C-B7FC-4837-BA69-5A597A865D1C}" presName="sp" presStyleCnt="0"/>
      <dgm:spPr/>
    </dgm:pt>
    <dgm:pt modelId="{1EAE8BDC-D291-4043-B989-DDFE9E81B344}" type="pres">
      <dgm:prSet presAssocID="{077B1DDA-AC12-4762-A891-5E4500CBAA5D}" presName="arrowAndChildren" presStyleCnt="0"/>
      <dgm:spPr/>
    </dgm:pt>
    <dgm:pt modelId="{77543E58-E1C2-41CC-BE0E-3ECA597C3DCC}" type="pres">
      <dgm:prSet presAssocID="{077B1DDA-AC12-4762-A891-5E4500CBAA5D}" presName="parentTextArrow" presStyleLbl="node1" presStyleIdx="2" presStyleCnt="4"/>
      <dgm:spPr/>
    </dgm:pt>
    <dgm:pt modelId="{6CD2B55D-8402-4A46-B61B-DA81405AD11B}" type="pres">
      <dgm:prSet presAssocID="{077B1DDA-AC12-4762-A891-5E4500CBAA5D}" presName="arrow" presStyleLbl="node1" presStyleIdx="3" presStyleCnt="4"/>
      <dgm:spPr/>
    </dgm:pt>
    <dgm:pt modelId="{C5309148-AA1C-4049-8975-0CA4EA11A789}" type="pres">
      <dgm:prSet presAssocID="{077B1DDA-AC12-4762-A891-5E4500CBAA5D}" presName="descendantArrow" presStyleCnt="0"/>
      <dgm:spPr/>
    </dgm:pt>
    <dgm:pt modelId="{9820E225-74BF-40D0-8A99-88ECA3AB5E58}" type="pres">
      <dgm:prSet presAssocID="{65E26112-D1A1-4CE6-BCAE-82EA43A50027}" presName="childTextArrow" presStyleLbl="fgAccFollowNode1" presStyleIdx="3" presStyleCnt="4">
        <dgm:presLayoutVars>
          <dgm:bulletEnabled val="1"/>
        </dgm:presLayoutVars>
      </dgm:prSet>
      <dgm:spPr/>
    </dgm:pt>
  </dgm:ptLst>
  <dgm:cxnLst>
    <dgm:cxn modelId="{F40F3405-7CB1-4630-AB7A-834B5FC3AE4C}" srcId="{B64995D5-1A2E-4650-84E5-11B8E5F8AF72}" destId="{8BF2C4A1-63D1-441D-A8A7-92CD55CE74EF}" srcOrd="0" destOrd="0" parTransId="{87A65307-7152-42E8-A396-D86199CDD202}" sibTransId="{068B3783-8D37-4005-BC8D-5D60550864FB}"/>
    <dgm:cxn modelId="{C6AE3A13-9EF0-4AA1-AC39-0520A7C13BF6}" type="presOf" srcId="{65E26112-D1A1-4CE6-BCAE-82EA43A50027}" destId="{9820E225-74BF-40D0-8A99-88ECA3AB5E58}" srcOrd="0" destOrd="0" presId="urn:microsoft.com/office/officeart/2005/8/layout/process4"/>
    <dgm:cxn modelId="{2B30F115-FDEC-404C-85FD-1799FE7D8F71}" srcId="{077B1DDA-AC12-4762-A891-5E4500CBAA5D}" destId="{65E26112-D1A1-4CE6-BCAE-82EA43A50027}" srcOrd="0" destOrd="0" parTransId="{EB70BB77-B4B4-44DF-9F7C-AD331AA544A2}" sibTransId="{15A54E60-EEC8-4940-97FE-346D50FB03F1}"/>
    <dgm:cxn modelId="{25A60E16-7744-4F70-9085-C24D7B48385D}" srcId="{1808C16D-B195-4303-B730-5BBBDA4CFE2A}" destId="{FC409031-2AF7-40AE-B763-31D976E5C0D2}" srcOrd="3" destOrd="0" parTransId="{7F7BAE98-AD62-40B0-94D5-33ED07CE6F3E}" sibTransId="{AA701C62-FCB8-4EDC-A2E5-8F99634F0A87}"/>
    <dgm:cxn modelId="{97D3BC23-551E-4F14-A8F0-7DF3DF099593}" type="presOf" srcId="{B64995D5-1A2E-4650-84E5-11B8E5F8AF72}" destId="{141C8F60-7D25-46F3-9CFB-22E7173F0CE9}" srcOrd="1" destOrd="0" presId="urn:microsoft.com/office/officeart/2005/8/layout/process4"/>
    <dgm:cxn modelId="{A210AA35-5EDA-4B60-BF89-BBE0666C1377}" type="presOf" srcId="{12939080-B9DE-45D3-BC15-1D3502AF6334}" destId="{4D69BF34-6843-4087-AB6B-85D1227E6ED7}" srcOrd="0" destOrd="0" presId="urn:microsoft.com/office/officeart/2005/8/layout/process4"/>
    <dgm:cxn modelId="{70EDD435-6042-44F5-814A-CA4A9215CCC0}" srcId="{FC409031-2AF7-40AE-B763-31D976E5C0D2}" destId="{549037E5-2F22-4080-AA1B-A9E6801F2B54}" srcOrd="0" destOrd="0" parTransId="{ADB522C6-BAC2-4289-94F0-C402459B4143}" sibTransId="{E6C8EE7F-FF47-453A-84D0-1E6DA1EE96F3}"/>
    <dgm:cxn modelId="{5AD26643-E60A-43B1-85F5-CF8D7CC57601}" srcId="{1808C16D-B195-4303-B730-5BBBDA4CFE2A}" destId="{12939080-B9DE-45D3-BC15-1D3502AF6334}" srcOrd="2" destOrd="0" parTransId="{7F14A070-8DA1-4B33-BD61-7EAC1849B752}" sibTransId="{9B305887-A31C-4D34-A077-076D1A1D88A8}"/>
    <dgm:cxn modelId="{8B8EE548-90D3-4518-B8BD-FC4E7AC1F450}" type="presOf" srcId="{FC409031-2AF7-40AE-B763-31D976E5C0D2}" destId="{A6D98134-8D93-467F-A9DB-827C9BA02377}" srcOrd="0" destOrd="0" presId="urn:microsoft.com/office/officeart/2005/8/layout/process4"/>
    <dgm:cxn modelId="{CA48134D-1E7D-41CB-8710-94A46F245511}" type="presOf" srcId="{12939080-B9DE-45D3-BC15-1D3502AF6334}" destId="{78EBC85D-D2B6-4EDA-ABDB-962DBBB64CA6}" srcOrd="1" destOrd="0" presId="urn:microsoft.com/office/officeart/2005/8/layout/process4"/>
    <dgm:cxn modelId="{868BEB52-44B4-46C2-A898-FBF2505809E2}" type="presOf" srcId="{C0623F41-40B4-4FF2-9B73-B2072B895D84}" destId="{DA97E3F8-C7FA-4BEE-ADF0-D88EA56CA721}" srcOrd="0" destOrd="0" presId="urn:microsoft.com/office/officeart/2005/8/layout/process4"/>
    <dgm:cxn modelId="{05EEA483-02BB-458D-B338-0839FE580B4D}" type="presOf" srcId="{077B1DDA-AC12-4762-A891-5E4500CBAA5D}" destId="{77543E58-E1C2-41CC-BE0E-3ECA597C3DCC}" srcOrd="0" destOrd="0" presId="urn:microsoft.com/office/officeart/2005/8/layout/process4"/>
    <dgm:cxn modelId="{07E5C48C-CE8B-4B6C-8508-5FB5532836E6}" type="presOf" srcId="{B64995D5-1A2E-4650-84E5-11B8E5F8AF72}" destId="{EB72726C-F19D-408D-9E4E-C9AACDB75875}" srcOrd="0" destOrd="0" presId="urn:microsoft.com/office/officeart/2005/8/layout/process4"/>
    <dgm:cxn modelId="{F1601C95-14D8-4DC0-8B08-C43C22990AB5}" srcId="{12939080-B9DE-45D3-BC15-1D3502AF6334}" destId="{C0623F41-40B4-4FF2-9B73-B2072B895D84}" srcOrd="0" destOrd="0" parTransId="{A7555540-B7CA-4D41-9315-0255F941DBBA}" sibTransId="{F610A4DE-9D6E-48B6-8C86-5EDC18B0D089}"/>
    <dgm:cxn modelId="{8E10AAA7-089C-47AD-B3F3-A5BD9CFFA0BE}" type="presOf" srcId="{077B1DDA-AC12-4762-A891-5E4500CBAA5D}" destId="{6CD2B55D-8402-4A46-B61B-DA81405AD11B}" srcOrd="1" destOrd="0" presId="urn:microsoft.com/office/officeart/2005/8/layout/process4"/>
    <dgm:cxn modelId="{AF6C28C0-2A15-4DFD-99DA-89A1CEDBDA2A}" srcId="{1808C16D-B195-4303-B730-5BBBDA4CFE2A}" destId="{077B1DDA-AC12-4762-A891-5E4500CBAA5D}" srcOrd="0" destOrd="0" parTransId="{ADD2EA2A-9825-48D4-B0C2-C3169C07E039}" sibTransId="{D1420A1C-B7FC-4837-BA69-5A597A865D1C}"/>
    <dgm:cxn modelId="{238601C1-EB37-437D-8EC3-67D79D065A6D}" srcId="{1808C16D-B195-4303-B730-5BBBDA4CFE2A}" destId="{B64995D5-1A2E-4650-84E5-11B8E5F8AF72}" srcOrd="1" destOrd="0" parTransId="{9E7C70D7-47F1-447A-9A97-6B031D5D84FB}" sibTransId="{B5519C3E-A469-4344-AD3C-A7ADD0A47B1C}"/>
    <dgm:cxn modelId="{9BA739E4-3761-4CD0-B18A-22446E08F20C}" type="presOf" srcId="{549037E5-2F22-4080-AA1B-A9E6801F2B54}" destId="{495B3B6D-BF1B-440C-A2BE-FCB625405815}" srcOrd="0" destOrd="0" presId="urn:microsoft.com/office/officeart/2005/8/layout/process4"/>
    <dgm:cxn modelId="{0A59CBE9-B2D5-490A-ADF9-5D8A8E65E816}" type="presOf" srcId="{8BF2C4A1-63D1-441D-A8A7-92CD55CE74EF}" destId="{1066268F-80E5-40DB-89F7-244249C8D5FD}" srcOrd="0" destOrd="0" presId="urn:microsoft.com/office/officeart/2005/8/layout/process4"/>
    <dgm:cxn modelId="{380C83EE-45D7-47A9-97BF-7A41560DA324}" type="presOf" srcId="{1808C16D-B195-4303-B730-5BBBDA4CFE2A}" destId="{4268C14C-6E02-4ED9-BBD8-67EF81047645}" srcOrd="0" destOrd="0" presId="urn:microsoft.com/office/officeart/2005/8/layout/process4"/>
    <dgm:cxn modelId="{2FC81CFB-F115-478A-AFC0-BF9403273D18}" type="presOf" srcId="{FC409031-2AF7-40AE-B763-31D976E5C0D2}" destId="{B2863C68-1BE8-431F-B927-817051E86F59}" srcOrd="1" destOrd="0" presId="urn:microsoft.com/office/officeart/2005/8/layout/process4"/>
    <dgm:cxn modelId="{280A9284-4FDB-40DF-A8EC-853E4FE416BE}" type="presParOf" srcId="{4268C14C-6E02-4ED9-BBD8-67EF81047645}" destId="{7B7F25B5-B94C-43E0-8FBE-51A26611BEB8}" srcOrd="0" destOrd="0" presId="urn:microsoft.com/office/officeart/2005/8/layout/process4"/>
    <dgm:cxn modelId="{9736A436-B5BB-4900-B50B-7A7DBE97A7B4}" type="presParOf" srcId="{7B7F25B5-B94C-43E0-8FBE-51A26611BEB8}" destId="{A6D98134-8D93-467F-A9DB-827C9BA02377}" srcOrd="0" destOrd="0" presId="urn:microsoft.com/office/officeart/2005/8/layout/process4"/>
    <dgm:cxn modelId="{50FA9EA2-5D7B-4AC6-ADB2-4405F93B7EA2}" type="presParOf" srcId="{7B7F25B5-B94C-43E0-8FBE-51A26611BEB8}" destId="{B2863C68-1BE8-431F-B927-817051E86F59}" srcOrd="1" destOrd="0" presId="urn:microsoft.com/office/officeart/2005/8/layout/process4"/>
    <dgm:cxn modelId="{5595017D-00CF-4CDB-BBD5-FFA48E7E093E}" type="presParOf" srcId="{7B7F25B5-B94C-43E0-8FBE-51A26611BEB8}" destId="{4C9BFCB9-AD8E-43A1-A3A5-33289D2732CA}" srcOrd="2" destOrd="0" presId="urn:microsoft.com/office/officeart/2005/8/layout/process4"/>
    <dgm:cxn modelId="{3DCDB1E3-7435-4AC3-983D-2C3F9DA8645A}" type="presParOf" srcId="{4C9BFCB9-AD8E-43A1-A3A5-33289D2732CA}" destId="{495B3B6D-BF1B-440C-A2BE-FCB625405815}" srcOrd="0" destOrd="0" presId="urn:microsoft.com/office/officeart/2005/8/layout/process4"/>
    <dgm:cxn modelId="{4C8242DB-B293-46A6-8059-6BC4855547DD}" type="presParOf" srcId="{4268C14C-6E02-4ED9-BBD8-67EF81047645}" destId="{BCB4A4DE-0111-4179-8462-45BA47016BBB}" srcOrd="1" destOrd="0" presId="urn:microsoft.com/office/officeart/2005/8/layout/process4"/>
    <dgm:cxn modelId="{778F2B18-E924-4F35-9B90-125D5131F3F8}" type="presParOf" srcId="{4268C14C-6E02-4ED9-BBD8-67EF81047645}" destId="{632088F3-B685-4AB2-90E2-C12C53266BC9}" srcOrd="2" destOrd="0" presId="urn:microsoft.com/office/officeart/2005/8/layout/process4"/>
    <dgm:cxn modelId="{34520F59-BE08-402C-9593-84D3BFA56031}" type="presParOf" srcId="{632088F3-B685-4AB2-90E2-C12C53266BC9}" destId="{4D69BF34-6843-4087-AB6B-85D1227E6ED7}" srcOrd="0" destOrd="0" presId="urn:microsoft.com/office/officeart/2005/8/layout/process4"/>
    <dgm:cxn modelId="{8F6B9C5A-EAC9-40E2-B13E-8D9B0FB4538D}" type="presParOf" srcId="{632088F3-B685-4AB2-90E2-C12C53266BC9}" destId="{78EBC85D-D2B6-4EDA-ABDB-962DBBB64CA6}" srcOrd="1" destOrd="0" presId="urn:microsoft.com/office/officeart/2005/8/layout/process4"/>
    <dgm:cxn modelId="{E3809B9F-96D1-4AEF-AF52-8BBAFB5D3082}" type="presParOf" srcId="{632088F3-B685-4AB2-90E2-C12C53266BC9}" destId="{94FD91FF-DAB6-447E-A861-9D3349525215}" srcOrd="2" destOrd="0" presId="urn:microsoft.com/office/officeart/2005/8/layout/process4"/>
    <dgm:cxn modelId="{B0D64AA7-96DD-477E-ADBB-2030304F3D41}" type="presParOf" srcId="{94FD91FF-DAB6-447E-A861-9D3349525215}" destId="{DA97E3F8-C7FA-4BEE-ADF0-D88EA56CA721}" srcOrd="0" destOrd="0" presId="urn:microsoft.com/office/officeart/2005/8/layout/process4"/>
    <dgm:cxn modelId="{6F569985-9241-417A-A2DC-64450BED6357}" type="presParOf" srcId="{4268C14C-6E02-4ED9-BBD8-67EF81047645}" destId="{06B1591D-DFDF-4D2E-95B8-806D27C958AD}" srcOrd="3" destOrd="0" presId="urn:microsoft.com/office/officeart/2005/8/layout/process4"/>
    <dgm:cxn modelId="{CDAF2E5B-8F49-4815-B30C-A15A61BF6E5B}" type="presParOf" srcId="{4268C14C-6E02-4ED9-BBD8-67EF81047645}" destId="{287CC203-0AE1-4A85-B1F0-A6938EFD177A}" srcOrd="4" destOrd="0" presId="urn:microsoft.com/office/officeart/2005/8/layout/process4"/>
    <dgm:cxn modelId="{9B0D87D7-B758-4D4A-B5B6-155AB4D2C9C7}" type="presParOf" srcId="{287CC203-0AE1-4A85-B1F0-A6938EFD177A}" destId="{EB72726C-F19D-408D-9E4E-C9AACDB75875}" srcOrd="0" destOrd="0" presId="urn:microsoft.com/office/officeart/2005/8/layout/process4"/>
    <dgm:cxn modelId="{BBE2649C-60D3-41D5-92CF-D2F2532F1494}" type="presParOf" srcId="{287CC203-0AE1-4A85-B1F0-A6938EFD177A}" destId="{141C8F60-7D25-46F3-9CFB-22E7173F0CE9}" srcOrd="1" destOrd="0" presId="urn:microsoft.com/office/officeart/2005/8/layout/process4"/>
    <dgm:cxn modelId="{52B321CD-0D36-49FB-AE78-E2E9E52C067D}" type="presParOf" srcId="{287CC203-0AE1-4A85-B1F0-A6938EFD177A}" destId="{6A1F3881-2FE1-4F3A-81E6-8413CAA0CB16}" srcOrd="2" destOrd="0" presId="urn:microsoft.com/office/officeart/2005/8/layout/process4"/>
    <dgm:cxn modelId="{FCFE6AB5-78F3-4D94-994F-D6572B60B750}" type="presParOf" srcId="{6A1F3881-2FE1-4F3A-81E6-8413CAA0CB16}" destId="{1066268F-80E5-40DB-89F7-244249C8D5FD}" srcOrd="0" destOrd="0" presId="urn:microsoft.com/office/officeart/2005/8/layout/process4"/>
    <dgm:cxn modelId="{0374B9C3-1C46-43E4-B959-C590E4C98326}" type="presParOf" srcId="{4268C14C-6E02-4ED9-BBD8-67EF81047645}" destId="{753C8BF0-6582-479B-B659-DFBC14108ED4}" srcOrd="5" destOrd="0" presId="urn:microsoft.com/office/officeart/2005/8/layout/process4"/>
    <dgm:cxn modelId="{7850A367-34DF-4148-AE68-2A01CD3D03BF}" type="presParOf" srcId="{4268C14C-6E02-4ED9-BBD8-67EF81047645}" destId="{1EAE8BDC-D291-4043-B989-DDFE9E81B344}" srcOrd="6" destOrd="0" presId="urn:microsoft.com/office/officeart/2005/8/layout/process4"/>
    <dgm:cxn modelId="{B07BB7FC-6891-4D99-86BE-DCCE2A78D69E}" type="presParOf" srcId="{1EAE8BDC-D291-4043-B989-DDFE9E81B344}" destId="{77543E58-E1C2-41CC-BE0E-3ECA597C3DCC}" srcOrd="0" destOrd="0" presId="urn:microsoft.com/office/officeart/2005/8/layout/process4"/>
    <dgm:cxn modelId="{9A5F4A28-E344-447B-A606-52240A7B5050}" type="presParOf" srcId="{1EAE8BDC-D291-4043-B989-DDFE9E81B344}" destId="{6CD2B55D-8402-4A46-B61B-DA81405AD11B}" srcOrd="1" destOrd="0" presId="urn:microsoft.com/office/officeart/2005/8/layout/process4"/>
    <dgm:cxn modelId="{05F17DC1-4D45-431D-A1DB-FE434385F8B9}" type="presParOf" srcId="{1EAE8BDC-D291-4043-B989-DDFE9E81B344}" destId="{C5309148-AA1C-4049-8975-0CA4EA11A789}" srcOrd="2" destOrd="0" presId="urn:microsoft.com/office/officeart/2005/8/layout/process4"/>
    <dgm:cxn modelId="{039A0665-9CCF-4E63-A91E-32966F447B85}" type="presParOf" srcId="{C5309148-AA1C-4049-8975-0CA4EA11A789}" destId="{9820E225-74BF-40D0-8A99-88ECA3AB5E5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08C16D-B195-4303-B730-5BBBDA4CFE2A}" type="doc">
      <dgm:prSet loTypeId="urn:microsoft.com/office/officeart/2005/8/layout/process4" loCatId="list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077B1DDA-AC12-4762-A891-5E4500CBAA5D}">
      <dgm:prSet phldrT="[Text]" custT="1"/>
      <dgm:spPr/>
      <dgm:t>
        <a:bodyPr/>
        <a:lstStyle/>
        <a:p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Penghasilan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BUT.</a:t>
          </a:r>
          <a:endParaRPr lang="en-US" sz="2000" b="1" dirty="0">
            <a:solidFill>
              <a:schemeClr val="tx1"/>
            </a:solidFill>
            <a:latin typeface="+mn-lt"/>
            <a:cs typeface="Calibri" pitchFamily="34" charset="0"/>
          </a:endParaRPr>
        </a:p>
      </dgm:t>
    </dgm:pt>
    <dgm:pt modelId="{ADD2EA2A-9825-48D4-B0C2-C3169C07E039}" type="parTrans" cxnId="{AF6C28C0-2A15-4DFD-99DA-89A1CEDBDA2A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+mn-lt"/>
          </a:endParaRPr>
        </a:p>
      </dgm:t>
    </dgm:pt>
    <dgm:pt modelId="{D1420A1C-B7FC-4837-BA69-5A597A865D1C}" type="sibTrans" cxnId="{AF6C28C0-2A15-4DFD-99DA-89A1CEDBDA2A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+mn-lt"/>
          </a:endParaRPr>
        </a:p>
      </dgm:t>
    </dgm:pt>
    <dgm:pt modelId="{97104F51-BE6C-4C81-B52F-7B0B6B215513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Negara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tempat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BUT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menjalankan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usaha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/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kegiatan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.</a:t>
          </a:r>
        </a:p>
      </dgm:t>
    </dgm:pt>
    <dgm:pt modelId="{09A69CD5-E1DA-489F-A999-5E7533A82E50}" type="parTrans" cxnId="{1443526E-2661-4D37-898E-CDBE63D57729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B081473B-4B86-4466-AC00-9B59228967DF}" type="sibTrans" cxnId="{1443526E-2661-4D37-898E-CDBE63D57729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5F82174E-CA87-4E69-A897-BAF047233F11}">
      <dgm:prSet phldrT="[Text]" custT="1"/>
      <dgm:spPr/>
      <dgm:t>
        <a:bodyPr/>
        <a:lstStyle/>
        <a:p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Penghasilan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dari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pengalihan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hak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penambangan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atau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tanda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pemberian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modal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kepada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perusahaan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penambangan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.</a:t>
          </a:r>
          <a:endParaRPr lang="en-US" sz="2000" b="1" dirty="0">
            <a:solidFill>
              <a:schemeClr val="tx1"/>
            </a:solidFill>
            <a:latin typeface="+mn-lt"/>
            <a:cs typeface="Calibri" pitchFamily="34" charset="0"/>
          </a:endParaRPr>
        </a:p>
      </dgm:t>
    </dgm:pt>
    <dgm:pt modelId="{77E98181-5851-4D58-992D-25CE18221E95}" type="parTrans" cxnId="{1E5C36B5-F78B-4549-AF3A-283CA193A076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15692948-1809-4C50-A2E4-3B7AB2379857}" type="sibTrans" cxnId="{1E5C36B5-F78B-4549-AF3A-283CA193A076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BFE05F44-8C06-4B5C-9560-10340ACDD591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Negara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lokasi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penambangan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.</a:t>
          </a:r>
        </a:p>
      </dgm:t>
    </dgm:pt>
    <dgm:pt modelId="{6E968BF8-B353-42C5-88F4-96F72DADE757}" type="parTrans" cxnId="{AA821F73-3107-49F1-96BA-10640C26B6D9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69E0CAEA-DB22-42BF-B86F-585D20D47718}" type="sibTrans" cxnId="{AA821F73-3107-49F1-96BA-10640C26B6D9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DC971641-A0A3-49A1-9DAC-CD2365572F44}">
      <dgm:prSet phldrT="[Text]" custT="1"/>
      <dgm:spPr/>
      <dgm:t>
        <a:bodyPr/>
        <a:lstStyle/>
        <a:p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Keuntungan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karena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pengalihan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harta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tetap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.</a:t>
          </a:r>
        </a:p>
      </dgm:t>
    </dgm:pt>
    <dgm:pt modelId="{1982EF3C-DCF9-4D68-BFD4-970B0721246B}" type="parTrans" cxnId="{15EEFFAC-D90E-4AFC-A538-822D8AF92650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C718A8D6-3431-4D39-A0A9-A244F2A31CFF}" type="sibTrans" cxnId="{15EEFFAC-D90E-4AFC-A538-822D8AF92650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28E81D85-EC1C-4FDE-AB40-3FE4DFD945A5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Negara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tempat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harta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tetap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.</a:t>
          </a:r>
        </a:p>
      </dgm:t>
    </dgm:pt>
    <dgm:pt modelId="{375A26B4-E361-4B78-BCED-85A47F97F219}" type="parTrans" cxnId="{F94E5216-9211-4DDA-9100-7D55BF0561EC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B408021F-D236-4116-BB16-E1FE8435A641}" type="sibTrans" cxnId="{F94E5216-9211-4DDA-9100-7D55BF0561EC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A543D090-F77C-4267-B5B7-A657AC4A1BCB}">
      <dgm:prSet phldrT="[Text]" custT="1"/>
      <dgm:spPr/>
      <dgm:t>
        <a:bodyPr/>
        <a:lstStyle/>
        <a:p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Keuntungan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karena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pengalihan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harta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yang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menjadi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bagian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dari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suatu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BUT.</a:t>
          </a:r>
          <a:endParaRPr lang="en-US" sz="2000" b="1" dirty="0">
            <a:solidFill>
              <a:schemeClr val="tx1"/>
            </a:solidFill>
            <a:latin typeface="+mn-lt"/>
            <a:cs typeface="Calibri" pitchFamily="34" charset="0"/>
          </a:endParaRPr>
        </a:p>
      </dgm:t>
    </dgm:pt>
    <dgm:pt modelId="{6D834155-965F-4963-A01C-C335CDC4FB18}" type="parTrans" cxnId="{C2958CCF-2BBC-4C5C-9C32-71F0D0CC3BB5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EEC28613-0F58-4A94-A2FB-AECD8049720F}" type="sibTrans" cxnId="{C2958CCF-2BBC-4C5C-9C32-71F0D0CC3BB5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575D5F41-B5F1-4F3A-933B-DEC161722927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Negara </a:t>
          </a:r>
          <a:r>
            <a:rPr lang="en-US" sz="2000" dirty="0" err="1">
              <a:solidFill>
                <a:schemeClr val="tx1"/>
              </a:solidFill>
              <a:latin typeface="+mn-lt"/>
              <a:cs typeface="Calibri" pitchFamily="34" charset="0"/>
            </a:rPr>
            <a:t>tempat</a:t>
          </a:r>
          <a:r>
            <a:rPr lang="en-US" sz="2000" dirty="0">
              <a:solidFill>
                <a:schemeClr val="tx1"/>
              </a:solidFill>
              <a:latin typeface="+mn-lt"/>
              <a:cs typeface="Calibri" pitchFamily="34" charset="0"/>
            </a:rPr>
            <a:t> BUT.</a:t>
          </a:r>
        </a:p>
      </dgm:t>
    </dgm:pt>
    <dgm:pt modelId="{DD4F2784-B2D7-4802-AF0F-595441C5F8D3}" type="parTrans" cxnId="{FC1FB031-07A9-4CD2-9736-746F52819C31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9F06FD28-5798-4B4C-B980-474FDEB3C37D}" type="sibTrans" cxnId="{FC1FB031-07A9-4CD2-9736-746F52819C31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4268C14C-6E02-4ED9-BBD8-67EF81047645}" type="pres">
      <dgm:prSet presAssocID="{1808C16D-B195-4303-B730-5BBBDA4CFE2A}" presName="Name0" presStyleCnt="0">
        <dgm:presLayoutVars>
          <dgm:dir/>
          <dgm:animLvl val="lvl"/>
          <dgm:resizeHandles val="exact"/>
        </dgm:presLayoutVars>
      </dgm:prSet>
      <dgm:spPr/>
    </dgm:pt>
    <dgm:pt modelId="{18275AB0-3FAD-4044-A91D-4751BD609B89}" type="pres">
      <dgm:prSet presAssocID="{A543D090-F77C-4267-B5B7-A657AC4A1BCB}" presName="boxAndChildren" presStyleCnt="0"/>
      <dgm:spPr/>
    </dgm:pt>
    <dgm:pt modelId="{D88FEC90-87EE-426C-AF69-A5AD2DBA0B9D}" type="pres">
      <dgm:prSet presAssocID="{A543D090-F77C-4267-B5B7-A657AC4A1BCB}" presName="parentTextBox" presStyleLbl="node1" presStyleIdx="0" presStyleCnt="4"/>
      <dgm:spPr/>
    </dgm:pt>
    <dgm:pt modelId="{A58DCE09-7451-4E35-A051-099C4B53E092}" type="pres">
      <dgm:prSet presAssocID="{A543D090-F77C-4267-B5B7-A657AC4A1BCB}" presName="entireBox" presStyleLbl="node1" presStyleIdx="0" presStyleCnt="4"/>
      <dgm:spPr/>
    </dgm:pt>
    <dgm:pt modelId="{68065D71-C244-42E0-A201-E9BFB6093601}" type="pres">
      <dgm:prSet presAssocID="{A543D090-F77C-4267-B5B7-A657AC4A1BCB}" presName="descendantBox" presStyleCnt="0"/>
      <dgm:spPr/>
    </dgm:pt>
    <dgm:pt modelId="{0CB407E3-6009-48E2-80C3-07048C129845}" type="pres">
      <dgm:prSet presAssocID="{575D5F41-B5F1-4F3A-933B-DEC161722927}" presName="childTextBox" presStyleLbl="fgAccFollowNode1" presStyleIdx="0" presStyleCnt="4">
        <dgm:presLayoutVars>
          <dgm:bulletEnabled val="1"/>
        </dgm:presLayoutVars>
      </dgm:prSet>
      <dgm:spPr/>
    </dgm:pt>
    <dgm:pt modelId="{3F474B01-32B8-410B-BB00-D100B8F35124}" type="pres">
      <dgm:prSet presAssocID="{C718A8D6-3431-4D39-A0A9-A244F2A31CFF}" presName="sp" presStyleCnt="0"/>
      <dgm:spPr/>
    </dgm:pt>
    <dgm:pt modelId="{63371ECB-E4C0-4FAD-AD25-7E385D4570A7}" type="pres">
      <dgm:prSet presAssocID="{DC971641-A0A3-49A1-9DAC-CD2365572F44}" presName="arrowAndChildren" presStyleCnt="0"/>
      <dgm:spPr/>
    </dgm:pt>
    <dgm:pt modelId="{252206CE-4DE8-4856-BB0D-FEEC0A4063E5}" type="pres">
      <dgm:prSet presAssocID="{DC971641-A0A3-49A1-9DAC-CD2365572F44}" presName="parentTextArrow" presStyleLbl="node1" presStyleIdx="0" presStyleCnt="4"/>
      <dgm:spPr/>
    </dgm:pt>
    <dgm:pt modelId="{F4C1C760-B6E6-4767-B550-45FC329AC7CC}" type="pres">
      <dgm:prSet presAssocID="{DC971641-A0A3-49A1-9DAC-CD2365572F44}" presName="arrow" presStyleLbl="node1" presStyleIdx="1" presStyleCnt="4"/>
      <dgm:spPr/>
    </dgm:pt>
    <dgm:pt modelId="{FCC03780-EA37-4354-B3CF-F956A74FABA1}" type="pres">
      <dgm:prSet presAssocID="{DC971641-A0A3-49A1-9DAC-CD2365572F44}" presName="descendantArrow" presStyleCnt="0"/>
      <dgm:spPr/>
    </dgm:pt>
    <dgm:pt modelId="{21AD3FAA-93BE-414D-95D0-4E6B46C963C2}" type="pres">
      <dgm:prSet presAssocID="{28E81D85-EC1C-4FDE-AB40-3FE4DFD945A5}" presName="childTextArrow" presStyleLbl="fgAccFollowNode1" presStyleIdx="1" presStyleCnt="4">
        <dgm:presLayoutVars>
          <dgm:bulletEnabled val="1"/>
        </dgm:presLayoutVars>
      </dgm:prSet>
      <dgm:spPr/>
    </dgm:pt>
    <dgm:pt modelId="{F2EF2F5A-A696-4AE7-8D65-AAEC261A063B}" type="pres">
      <dgm:prSet presAssocID="{15692948-1809-4C50-A2E4-3B7AB2379857}" presName="sp" presStyleCnt="0"/>
      <dgm:spPr/>
    </dgm:pt>
    <dgm:pt modelId="{519D571D-8A27-4846-A9F4-A4B4CCBE9DAF}" type="pres">
      <dgm:prSet presAssocID="{5F82174E-CA87-4E69-A897-BAF047233F11}" presName="arrowAndChildren" presStyleCnt="0"/>
      <dgm:spPr/>
    </dgm:pt>
    <dgm:pt modelId="{1D7B101E-ED82-4106-BDB2-6EFD31877E04}" type="pres">
      <dgm:prSet presAssocID="{5F82174E-CA87-4E69-A897-BAF047233F11}" presName="parentTextArrow" presStyleLbl="node1" presStyleIdx="1" presStyleCnt="4"/>
      <dgm:spPr/>
    </dgm:pt>
    <dgm:pt modelId="{35D0B255-0DB6-41AD-AB35-762D16272B03}" type="pres">
      <dgm:prSet presAssocID="{5F82174E-CA87-4E69-A897-BAF047233F11}" presName="arrow" presStyleLbl="node1" presStyleIdx="2" presStyleCnt="4" custScaleY="134111"/>
      <dgm:spPr/>
    </dgm:pt>
    <dgm:pt modelId="{641036A5-8CF1-47D0-9511-85CBFF188004}" type="pres">
      <dgm:prSet presAssocID="{5F82174E-CA87-4E69-A897-BAF047233F11}" presName="descendantArrow" presStyleCnt="0"/>
      <dgm:spPr/>
    </dgm:pt>
    <dgm:pt modelId="{0F2D4FC8-CA2B-4DF1-9F93-A683F1BCA43D}" type="pres">
      <dgm:prSet presAssocID="{BFE05F44-8C06-4B5C-9560-10340ACDD591}" presName="childTextArrow" presStyleLbl="fgAccFollowNode1" presStyleIdx="2" presStyleCnt="4">
        <dgm:presLayoutVars>
          <dgm:bulletEnabled val="1"/>
        </dgm:presLayoutVars>
      </dgm:prSet>
      <dgm:spPr/>
    </dgm:pt>
    <dgm:pt modelId="{753C8BF0-6582-479B-B659-DFBC14108ED4}" type="pres">
      <dgm:prSet presAssocID="{D1420A1C-B7FC-4837-BA69-5A597A865D1C}" presName="sp" presStyleCnt="0"/>
      <dgm:spPr/>
    </dgm:pt>
    <dgm:pt modelId="{1EAE8BDC-D291-4043-B989-DDFE9E81B344}" type="pres">
      <dgm:prSet presAssocID="{077B1DDA-AC12-4762-A891-5E4500CBAA5D}" presName="arrowAndChildren" presStyleCnt="0"/>
      <dgm:spPr/>
    </dgm:pt>
    <dgm:pt modelId="{77543E58-E1C2-41CC-BE0E-3ECA597C3DCC}" type="pres">
      <dgm:prSet presAssocID="{077B1DDA-AC12-4762-A891-5E4500CBAA5D}" presName="parentTextArrow" presStyleLbl="node1" presStyleIdx="2" presStyleCnt="4"/>
      <dgm:spPr/>
    </dgm:pt>
    <dgm:pt modelId="{6CD2B55D-8402-4A46-B61B-DA81405AD11B}" type="pres">
      <dgm:prSet presAssocID="{077B1DDA-AC12-4762-A891-5E4500CBAA5D}" presName="arrow" presStyleLbl="node1" presStyleIdx="3" presStyleCnt="4"/>
      <dgm:spPr/>
    </dgm:pt>
    <dgm:pt modelId="{C5309148-AA1C-4049-8975-0CA4EA11A789}" type="pres">
      <dgm:prSet presAssocID="{077B1DDA-AC12-4762-A891-5E4500CBAA5D}" presName="descendantArrow" presStyleCnt="0"/>
      <dgm:spPr/>
    </dgm:pt>
    <dgm:pt modelId="{DD64D9B4-CA82-43FC-8F08-205A92E99035}" type="pres">
      <dgm:prSet presAssocID="{97104F51-BE6C-4C81-B52F-7B0B6B215513}" presName="childTextArrow" presStyleLbl="fgAccFollowNode1" presStyleIdx="3" presStyleCnt="4">
        <dgm:presLayoutVars>
          <dgm:bulletEnabled val="1"/>
        </dgm:presLayoutVars>
      </dgm:prSet>
      <dgm:spPr/>
    </dgm:pt>
  </dgm:ptLst>
  <dgm:cxnLst>
    <dgm:cxn modelId="{F94E5216-9211-4DDA-9100-7D55BF0561EC}" srcId="{DC971641-A0A3-49A1-9DAC-CD2365572F44}" destId="{28E81D85-EC1C-4FDE-AB40-3FE4DFD945A5}" srcOrd="0" destOrd="0" parTransId="{375A26B4-E361-4B78-BCED-85A47F97F219}" sibTransId="{B408021F-D236-4116-BB16-E1FE8435A641}"/>
    <dgm:cxn modelId="{5480B627-E9B1-42D9-864B-6E73A9677E71}" type="presOf" srcId="{A543D090-F77C-4267-B5B7-A657AC4A1BCB}" destId="{D88FEC90-87EE-426C-AF69-A5AD2DBA0B9D}" srcOrd="0" destOrd="0" presId="urn:microsoft.com/office/officeart/2005/8/layout/process4"/>
    <dgm:cxn modelId="{096FCA27-8548-4686-BBBA-357B1EC447DB}" type="presOf" srcId="{97104F51-BE6C-4C81-B52F-7B0B6B215513}" destId="{DD64D9B4-CA82-43FC-8F08-205A92E99035}" srcOrd="0" destOrd="0" presId="urn:microsoft.com/office/officeart/2005/8/layout/process4"/>
    <dgm:cxn modelId="{DF40A829-432E-47F1-97FE-3E67C832E337}" type="presOf" srcId="{DC971641-A0A3-49A1-9DAC-CD2365572F44}" destId="{252206CE-4DE8-4856-BB0D-FEEC0A4063E5}" srcOrd="0" destOrd="0" presId="urn:microsoft.com/office/officeart/2005/8/layout/process4"/>
    <dgm:cxn modelId="{FC1FB031-07A9-4CD2-9736-746F52819C31}" srcId="{A543D090-F77C-4267-B5B7-A657AC4A1BCB}" destId="{575D5F41-B5F1-4F3A-933B-DEC161722927}" srcOrd="0" destOrd="0" parTransId="{DD4F2784-B2D7-4802-AF0F-595441C5F8D3}" sibTransId="{9F06FD28-5798-4B4C-B980-474FDEB3C37D}"/>
    <dgm:cxn modelId="{377A2E5C-1CBC-44B7-BBCB-BA1CD013029B}" type="presOf" srcId="{DC971641-A0A3-49A1-9DAC-CD2365572F44}" destId="{F4C1C760-B6E6-4767-B550-45FC329AC7CC}" srcOrd="1" destOrd="0" presId="urn:microsoft.com/office/officeart/2005/8/layout/process4"/>
    <dgm:cxn modelId="{1443526E-2661-4D37-898E-CDBE63D57729}" srcId="{077B1DDA-AC12-4762-A891-5E4500CBAA5D}" destId="{97104F51-BE6C-4C81-B52F-7B0B6B215513}" srcOrd="0" destOrd="0" parTransId="{09A69CD5-E1DA-489F-A999-5E7533A82E50}" sibTransId="{B081473B-4B86-4466-AC00-9B59228967DF}"/>
    <dgm:cxn modelId="{1F5E8D6E-74E8-4CBA-9D43-5CCAB0C677E4}" type="presOf" srcId="{575D5F41-B5F1-4F3A-933B-DEC161722927}" destId="{0CB407E3-6009-48E2-80C3-07048C129845}" srcOrd="0" destOrd="0" presId="urn:microsoft.com/office/officeart/2005/8/layout/process4"/>
    <dgm:cxn modelId="{AA821F73-3107-49F1-96BA-10640C26B6D9}" srcId="{5F82174E-CA87-4E69-A897-BAF047233F11}" destId="{BFE05F44-8C06-4B5C-9560-10340ACDD591}" srcOrd="0" destOrd="0" parTransId="{6E968BF8-B353-42C5-88F4-96F72DADE757}" sibTransId="{69E0CAEA-DB22-42BF-B86F-585D20D47718}"/>
    <dgm:cxn modelId="{0028797F-3882-46DD-A0A5-4B23E34C7E84}" type="presOf" srcId="{1808C16D-B195-4303-B730-5BBBDA4CFE2A}" destId="{4268C14C-6E02-4ED9-BBD8-67EF81047645}" srcOrd="0" destOrd="0" presId="urn:microsoft.com/office/officeart/2005/8/layout/process4"/>
    <dgm:cxn modelId="{5340FC90-F119-4B46-A692-511EF28900ED}" type="presOf" srcId="{5F82174E-CA87-4E69-A897-BAF047233F11}" destId="{35D0B255-0DB6-41AD-AB35-762D16272B03}" srcOrd="1" destOrd="0" presId="urn:microsoft.com/office/officeart/2005/8/layout/process4"/>
    <dgm:cxn modelId="{15EEFFAC-D90E-4AFC-A538-822D8AF92650}" srcId="{1808C16D-B195-4303-B730-5BBBDA4CFE2A}" destId="{DC971641-A0A3-49A1-9DAC-CD2365572F44}" srcOrd="2" destOrd="0" parTransId="{1982EF3C-DCF9-4D68-BFD4-970B0721246B}" sibTransId="{C718A8D6-3431-4D39-A0A9-A244F2A31CFF}"/>
    <dgm:cxn modelId="{8E9DE7B3-1E42-474B-B6FF-D73BB6C2D82C}" type="presOf" srcId="{BFE05F44-8C06-4B5C-9560-10340ACDD591}" destId="{0F2D4FC8-CA2B-4DF1-9F93-A683F1BCA43D}" srcOrd="0" destOrd="0" presId="urn:microsoft.com/office/officeart/2005/8/layout/process4"/>
    <dgm:cxn modelId="{1E5C36B5-F78B-4549-AF3A-283CA193A076}" srcId="{1808C16D-B195-4303-B730-5BBBDA4CFE2A}" destId="{5F82174E-CA87-4E69-A897-BAF047233F11}" srcOrd="1" destOrd="0" parTransId="{77E98181-5851-4D58-992D-25CE18221E95}" sibTransId="{15692948-1809-4C50-A2E4-3B7AB2379857}"/>
    <dgm:cxn modelId="{A81FF1B6-BFCD-449A-A92D-CC2A343920C8}" type="presOf" srcId="{5F82174E-CA87-4E69-A897-BAF047233F11}" destId="{1D7B101E-ED82-4106-BDB2-6EFD31877E04}" srcOrd="0" destOrd="0" presId="urn:microsoft.com/office/officeart/2005/8/layout/process4"/>
    <dgm:cxn modelId="{AF6C28C0-2A15-4DFD-99DA-89A1CEDBDA2A}" srcId="{1808C16D-B195-4303-B730-5BBBDA4CFE2A}" destId="{077B1DDA-AC12-4762-A891-5E4500CBAA5D}" srcOrd="0" destOrd="0" parTransId="{ADD2EA2A-9825-48D4-B0C2-C3169C07E039}" sibTransId="{D1420A1C-B7FC-4837-BA69-5A597A865D1C}"/>
    <dgm:cxn modelId="{C2958CCF-2BBC-4C5C-9C32-71F0D0CC3BB5}" srcId="{1808C16D-B195-4303-B730-5BBBDA4CFE2A}" destId="{A543D090-F77C-4267-B5B7-A657AC4A1BCB}" srcOrd="3" destOrd="0" parTransId="{6D834155-965F-4963-A01C-C335CDC4FB18}" sibTransId="{EEC28613-0F58-4A94-A2FB-AECD8049720F}"/>
    <dgm:cxn modelId="{DEEC2BDF-311E-40CD-AB6D-64E0359DA2A4}" type="presOf" srcId="{28E81D85-EC1C-4FDE-AB40-3FE4DFD945A5}" destId="{21AD3FAA-93BE-414D-95D0-4E6B46C963C2}" srcOrd="0" destOrd="0" presId="urn:microsoft.com/office/officeart/2005/8/layout/process4"/>
    <dgm:cxn modelId="{0AAEC4E6-1664-4A2A-AE5D-267F0FEDC58A}" type="presOf" srcId="{A543D090-F77C-4267-B5B7-A657AC4A1BCB}" destId="{A58DCE09-7451-4E35-A051-099C4B53E092}" srcOrd="1" destOrd="0" presId="urn:microsoft.com/office/officeart/2005/8/layout/process4"/>
    <dgm:cxn modelId="{B761B8E7-CEE5-4FF9-A05B-298859B11D56}" type="presOf" srcId="{077B1DDA-AC12-4762-A891-5E4500CBAA5D}" destId="{6CD2B55D-8402-4A46-B61B-DA81405AD11B}" srcOrd="1" destOrd="0" presId="urn:microsoft.com/office/officeart/2005/8/layout/process4"/>
    <dgm:cxn modelId="{779731F9-3E0A-4EF3-8B99-01A43FD79A85}" type="presOf" srcId="{077B1DDA-AC12-4762-A891-5E4500CBAA5D}" destId="{77543E58-E1C2-41CC-BE0E-3ECA597C3DCC}" srcOrd="0" destOrd="0" presId="urn:microsoft.com/office/officeart/2005/8/layout/process4"/>
    <dgm:cxn modelId="{9AC7F8A6-71ED-4805-B345-C83FB45DA5F1}" type="presParOf" srcId="{4268C14C-6E02-4ED9-BBD8-67EF81047645}" destId="{18275AB0-3FAD-4044-A91D-4751BD609B89}" srcOrd="0" destOrd="0" presId="urn:microsoft.com/office/officeart/2005/8/layout/process4"/>
    <dgm:cxn modelId="{1C4A8062-9EBC-4EAD-AE31-DA61FA879DF7}" type="presParOf" srcId="{18275AB0-3FAD-4044-A91D-4751BD609B89}" destId="{D88FEC90-87EE-426C-AF69-A5AD2DBA0B9D}" srcOrd="0" destOrd="0" presId="urn:microsoft.com/office/officeart/2005/8/layout/process4"/>
    <dgm:cxn modelId="{8506BE13-8FA2-48ED-8B00-1657888D4CA4}" type="presParOf" srcId="{18275AB0-3FAD-4044-A91D-4751BD609B89}" destId="{A58DCE09-7451-4E35-A051-099C4B53E092}" srcOrd="1" destOrd="0" presId="urn:microsoft.com/office/officeart/2005/8/layout/process4"/>
    <dgm:cxn modelId="{A97F6D2A-6D8D-4B2D-B4BF-834B529F3833}" type="presParOf" srcId="{18275AB0-3FAD-4044-A91D-4751BD609B89}" destId="{68065D71-C244-42E0-A201-E9BFB6093601}" srcOrd="2" destOrd="0" presId="urn:microsoft.com/office/officeart/2005/8/layout/process4"/>
    <dgm:cxn modelId="{19DC0166-D344-433C-B552-945324A3F1BE}" type="presParOf" srcId="{68065D71-C244-42E0-A201-E9BFB6093601}" destId="{0CB407E3-6009-48E2-80C3-07048C129845}" srcOrd="0" destOrd="0" presId="urn:microsoft.com/office/officeart/2005/8/layout/process4"/>
    <dgm:cxn modelId="{4FF032C1-765F-4491-8B35-2E1CB3A84E46}" type="presParOf" srcId="{4268C14C-6E02-4ED9-BBD8-67EF81047645}" destId="{3F474B01-32B8-410B-BB00-D100B8F35124}" srcOrd="1" destOrd="0" presId="urn:microsoft.com/office/officeart/2005/8/layout/process4"/>
    <dgm:cxn modelId="{9769D366-C4AC-4182-81D9-BC28C1C5E86F}" type="presParOf" srcId="{4268C14C-6E02-4ED9-BBD8-67EF81047645}" destId="{63371ECB-E4C0-4FAD-AD25-7E385D4570A7}" srcOrd="2" destOrd="0" presId="urn:microsoft.com/office/officeart/2005/8/layout/process4"/>
    <dgm:cxn modelId="{A91BB261-B86E-4D79-982E-2F950C39F8B3}" type="presParOf" srcId="{63371ECB-E4C0-4FAD-AD25-7E385D4570A7}" destId="{252206CE-4DE8-4856-BB0D-FEEC0A4063E5}" srcOrd="0" destOrd="0" presId="urn:microsoft.com/office/officeart/2005/8/layout/process4"/>
    <dgm:cxn modelId="{105DF3C2-5911-4177-AEEC-008F360E7E75}" type="presParOf" srcId="{63371ECB-E4C0-4FAD-AD25-7E385D4570A7}" destId="{F4C1C760-B6E6-4767-B550-45FC329AC7CC}" srcOrd="1" destOrd="0" presId="urn:microsoft.com/office/officeart/2005/8/layout/process4"/>
    <dgm:cxn modelId="{2A9A2E42-C9D1-41E6-A263-E5FC31085F2C}" type="presParOf" srcId="{63371ECB-E4C0-4FAD-AD25-7E385D4570A7}" destId="{FCC03780-EA37-4354-B3CF-F956A74FABA1}" srcOrd="2" destOrd="0" presId="urn:microsoft.com/office/officeart/2005/8/layout/process4"/>
    <dgm:cxn modelId="{A2B1F1B9-46E6-412B-8E38-6AE7DF1AEAC8}" type="presParOf" srcId="{FCC03780-EA37-4354-B3CF-F956A74FABA1}" destId="{21AD3FAA-93BE-414D-95D0-4E6B46C963C2}" srcOrd="0" destOrd="0" presId="urn:microsoft.com/office/officeart/2005/8/layout/process4"/>
    <dgm:cxn modelId="{DC77D503-C499-4137-B728-F237A3895BC2}" type="presParOf" srcId="{4268C14C-6E02-4ED9-BBD8-67EF81047645}" destId="{F2EF2F5A-A696-4AE7-8D65-AAEC261A063B}" srcOrd="3" destOrd="0" presId="urn:microsoft.com/office/officeart/2005/8/layout/process4"/>
    <dgm:cxn modelId="{DE56D30B-5274-440F-B594-338DD578120A}" type="presParOf" srcId="{4268C14C-6E02-4ED9-BBD8-67EF81047645}" destId="{519D571D-8A27-4846-A9F4-A4B4CCBE9DAF}" srcOrd="4" destOrd="0" presId="urn:microsoft.com/office/officeart/2005/8/layout/process4"/>
    <dgm:cxn modelId="{B5D3CFBE-05B9-4EAC-AC61-37CC8D233021}" type="presParOf" srcId="{519D571D-8A27-4846-A9F4-A4B4CCBE9DAF}" destId="{1D7B101E-ED82-4106-BDB2-6EFD31877E04}" srcOrd="0" destOrd="0" presId="urn:microsoft.com/office/officeart/2005/8/layout/process4"/>
    <dgm:cxn modelId="{3EBC06D8-4B79-4F02-805A-93CC94FA30BC}" type="presParOf" srcId="{519D571D-8A27-4846-A9F4-A4B4CCBE9DAF}" destId="{35D0B255-0DB6-41AD-AB35-762D16272B03}" srcOrd="1" destOrd="0" presId="urn:microsoft.com/office/officeart/2005/8/layout/process4"/>
    <dgm:cxn modelId="{5409B7ED-AC97-4D7A-8318-2A844A6199E4}" type="presParOf" srcId="{519D571D-8A27-4846-A9F4-A4B4CCBE9DAF}" destId="{641036A5-8CF1-47D0-9511-85CBFF188004}" srcOrd="2" destOrd="0" presId="urn:microsoft.com/office/officeart/2005/8/layout/process4"/>
    <dgm:cxn modelId="{78592F0C-8BDE-432F-95DE-B1F8CC2B95BB}" type="presParOf" srcId="{641036A5-8CF1-47D0-9511-85CBFF188004}" destId="{0F2D4FC8-CA2B-4DF1-9F93-A683F1BCA43D}" srcOrd="0" destOrd="0" presId="urn:microsoft.com/office/officeart/2005/8/layout/process4"/>
    <dgm:cxn modelId="{035BD127-E324-4937-8E34-8423F1286FC7}" type="presParOf" srcId="{4268C14C-6E02-4ED9-BBD8-67EF81047645}" destId="{753C8BF0-6582-479B-B659-DFBC14108ED4}" srcOrd="5" destOrd="0" presId="urn:microsoft.com/office/officeart/2005/8/layout/process4"/>
    <dgm:cxn modelId="{BD53BD0F-294D-474E-B263-CFC232B184D8}" type="presParOf" srcId="{4268C14C-6E02-4ED9-BBD8-67EF81047645}" destId="{1EAE8BDC-D291-4043-B989-DDFE9E81B344}" srcOrd="6" destOrd="0" presId="urn:microsoft.com/office/officeart/2005/8/layout/process4"/>
    <dgm:cxn modelId="{60AB6A27-7AA4-4B6A-ADDE-669EEBAAAE4C}" type="presParOf" srcId="{1EAE8BDC-D291-4043-B989-DDFE9E81B344}" destId="{77543E58-E1C2-41CC-BE0E-3ECA597C3DCC}" srcOrd="0" destOrd="0" presId="urn:microsoft.com/office/officeart/2005/8/layout/process4"/>
    <dgm:cxn modelId="{98559EB7-85A8-4EF7-8EDB-5309A4519FFA}" type="presParOf" srcId="{1EAE8BDC-D291-4043-B989-DDFE9E81B344}" destId="{6CD2B55D-8402-4A46-B61B-DA81405AD11B}" srcOrd="1" destOrd="0" presId="urn:microsoft.com/office/officeart/2005/8/layout/process4"/>
    <dgm:cxn modelId="{0850563A-3B42-4E16-8C78-1BC83E15CC96}" type="presParOf" srcId="{1EAE8BDC-D291-4043-B989-DDFE9E81B344}" destId="{C5309148-AA1C-4049-8975-0CA4EA11A789}" srcOrd="2" destOrd="0" presId="urn:microsoft.com/office/officeart/2005/8/layout/process4"/>
    <dgm:cxn modelId="{B1B99FD4-CDF7-4BD9-B6FD-C09DA2E0B286}" type="presParOf" srcId="{C5309148-AA1C-4049-8975-0CA4EA11A789}" destId="{DD64D9B4-CA82-43FC-8F08-205A92E9903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BEA21F-72E5-4386-A586-CD17A99E923C}" type="doc">
      <dgm:prSet loTypeId="urn:microsoft.com/office/officeart/2005/8/layout/vProcess5" loCatId="process" qsTypeId="urn:microsoft.com/office/officeart/2005/8/quickstyle/simple2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8D153C57-A8C7-4DB3-98EB-01A1697B893C}">
      <dgm:prSet phldrT="[Text]" custT="1"/>
      <dgm:spPr/>
      <dgm:t>
        <a:bodyPr/>
        <a:lstStyle/>
        <a:p>
          <a:pPr algn="just"/>
          <a:r>
            <a:rPr lang="en-US" sz="2200" b="1" dirty="0" err="1">
              <a:solidFill>
                <a:srgbClr val="800000"/>
              </a:solidFill>
              <a:latin typeface="Calibri" pitchFamily="34" charset="0"/>
              <a:cs typeface="Calibri" pitchFamily="34" charset="0"/>
            </a:rPr>
            <a:t>Penghasilan</a:t>
          </a:r>
          <a:r>
            <a:rPr lang="en-US" sz="2200" b="1" dirty="0">
              <a:solidFill>
                <a:srgbClr val="800000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dirty="0" err="1">
              <a:solidFill>
                <a:srgbClr val="800000"/>
              </a:solidFill>
              <a:latin typeface="Calibri" pitchFamily="34" charset="0"/>
              <a:cs typeface="Calibri" pitchFamily="34" charset="0"/>
            </a:rPr>
            <a:t>dari</a:t>
          </a:r>
          <a:r>
            <a:rPr lang="en-US" sz="2200" b="1" dirty="0">
              <a:solidFill>
                <a:srgbClr val="800000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dirty="0" err="1">
              <a:solidFill>
                <a:srgbClr val="800000"/>
              </a:solidFill>
              <a:latin typeface="Calibri" pitchFamily="34" charset="0"/>
              <a:cs typeface="Calibri" pitchFamily="34" charset="0"/>
            </a:rPr>
            <a:t>usaha</a:t>
          </a:r>
          <a:r>
            <a:rPr lang="en-US" sz="2200" b="1" dirty="0">
              <a:solidFill>
                <a:srgbClr val="800000"/>
              </a:solidFill>
              <a:latin typeface="Calibri" pitchFamily="34" charset="0"/>
              <a:cs typeface="Calibri" pitchFamily="34" charset="0"/>
            </a:rPr>
            <a:t>.</a:t>
          </a:r>
        </a:p>
      </dgm:t>
    </dgm:pt>
    <dgm:pt modelId="{66A6D893-D78E-49CD-9CE8-D350101DC9E5}" type="parTrans" cxnId="{C7139EB3-E375-4B30-BD6E-8D452BB25C17}">
      <dgm:prSet/>
      <dgm:spPr/>
      <dgm:t>
        <a:bodyPr/>
        <a:lstStyle/>
        <a:p>
          <a:pPr algn="just"/>
          <a:endParaRPr lang="en-US" sz="2200" b="1">
            <a:latin typeface="Calibri" pitchFamily="34" charset="0"/>
            <a:cs typeface="Calibri" pitchFamily="34" charset="0"/>
          </a:endParaRPr>
        </a:p>
      </dgm:t>
    </dgm:pt>
    <dgm:pt modelId="{EF1E7F17-2BE3-4214-9BB7-76D2C856F559}" type="sibTrans" cxnId="{C7139EB3-E375-4B30-BD6E-8D452BB25C17}">
      <dgm:prSet custT="1"/>
      <dgm:spPr>
        <a:solidFill>
          <a:schemeClr val="accent6">
            <a:lumMod val="50000"/>
            <a:alpha val="90000"/>
          </a:schemeClr>
        </a:solidFill>
      </dgm:spPr>
      <dgm:t>
        <a:bodyPr/>
        <a:lstStyle/>
        <a:p>
          <a:pPr algn="just"/>
          <a:endParaRPr lang="en-US" sz="2200" b="1">
            <a:latin typeface="Calibri" pitchFamily="34" charset="0"/>
            <a:cs typeface="Calibri" pitchFamily="34" charset="0"/>
          </a:endParaRPr>
        </a:p>
      </dgm:t>
    </dgm:pt>
    <dgm:pt modelId="{2A853A99-5B46-4FD8-9817-F28304F0EB6B}">
      <dgm:prSet phldrT="[Text]" custT="1"/>
      <dgm:spPr/>
      <dgm:t>
        <a:bodyPr/>
        <a:lstStyle/>
        <a:p>
          <a:pPr algn="just"/>
          <a:r>
            <a:rPr lang="en-US" sz="2200" b="1" dirty="0" err="1">
              <a:solidFill>
                <a:srgbClr val="800000"/>
              </a:solidFill>
              <a:latin typeface="Calibri" pitchFamily="34" charset="0"/>
              <a:cs typeface="Calibri" pitchFamily="34" charset="0"/>
            </a:rPr>
            <a:t>Penghasilan</a:t>
          </a:r>
          <a:r>
            <a:rPr lang="en-US" sz="2200" b="1" dirty="0">
              <a:solidFill>
                <a:srgbClr val="800000"/>
              </a:solidFill>
              <a:latin typeface="Calibri" pitchFamily="34" charset="0"/>
              <a:cs typeface="Calibri" pitchFamily="34" charset="0"/>
            </a:rPr>
            <a:t> – </a:t>
          </a:r>
          <a:r>
            <a:rPr lang="en-US" sz="2200" b="1" dirty="0" err="1">
              <a:solidFill>
                <a:srgbClr val="800000"/>
              </a:solidFill>
              <a:latin typeface="Calibri" pitchFamily="34" charset="0"/>
              <a:cs typeface="Calibri" pitchFamily="34" charset="0"/>
            </a:rPr>
            <a:t>penghasilan</a:t>
          </a:r>
          <a:r>
            <a:rPr lang="en-US" sz="2200" b="1" dirty="0">
              <a:solidFill>
                <a:srgbClr val="800000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dirty="0" err="1">
              <a:solidFill>
                <a:srgbClr val="800000"/>
              </a:solidFill>
              <a:latin typeface="Calibri" pitchFamily="34" charset="0"/>
              <a:cs typeface="Calibri" pitchFamily="34" charset="0"/>
            </a:rPr>
            <a:t>lainnya</a:t>
          </a:r>
          <a:r>
            <a:rPr lang="en-US" sz="2200" b="1" dirty="0">
              <a:solidFill>
                <a:srgbClr val="800000"/>
              </a:solidFill>
              <a:latin typeface="Calibri" pitchFamily="34" charset="0"/>
              <a:cs typeface="Calibri" pitchFamily="34" charset="0"/>
            </a:rPr>
            <a:t>.</a:t>
          </a:r>
        </a:p>
      </dgm:t>
    </dgm:pt>
    <dgm:pt modelId="{0E7C44BE-D2CD-40CF-9AE4-56CD177AE396}" type="parTrans" cxnId="{1C8A0D53-C11D-41CE-89FF-21AAB02030AA}">
      <dgm:prSet/>
      <dgm:spPr/>
      <dgm:t>
        <a:bodyPr/>
        <a:lstStyle/>
        <a:p>
          <a:pPr algn="just"/>
          <a:endParaRPr lang="en-US" sz="2200" b="1">
            <a:latin typeface="Calibri" pitchFamily="34" charset="0"/>
            <a:cs typeface="Calibri" pitchFamily="34" charset="0"/>
          </a:endParaRPr>
        </a:p>
      </dgm:t>
    </dgm:pt>
    <dgm:pt modelId="{0D708EB0-BCB0-4F06-8F5C-693C6A73B57A}" type="sibTrans" cxnId="{1C8A0D53-C11D-41CE-89FF-21AAB02030AA}">
      <dgm:prSet custT="1"/>
      <dgm:spPr>
        <a:solidFill>
          <a:schemeClr val="accent6">
            <a:lumMod val="50000"/>
            <a:alpha val="90000"/>
          </a:schemeClr>
        </a:solidFill>
      </dgm:spPr>
      <dgm:t>
        <a:bodyPr/>
        <a:lstStyle/>
        <a:p>
          <a:pPr algn="just"/>
          <a:endParaRPr lang="en-US" sz="2200" b="1">
            <a:latin typeface="Calibri" pitchFamily="34" charset="0"/>
            <a:cs typeface="Calibri" pitchFamily="34" charset="0"/>
          </a:endParaRPr>
        </a:p>
      </dgm:t>
    </dgm:pt>
    <dgm:pt modelId="{74905481-7370-424B-AE5B-4F367B853C65}">
      <dgm:prSet phldrT="[Text]" custT="1"/>
      <dgm:spPr/>
      <dgm:t>
        <a:bodyPr/>
        <a:lstStyle/>
        <a:p>
          <a:pPr algn="just"/>
          <a:r>
            <a:rPr lang="en-US" sz="2200" b="1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Penghasilan</a:t>
          </a:r>
          <a:r>
            <a:rPr lang="en-US" sz="2200" b="1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berupa</a:t>
          </a:r>
          <a:r>
            <a:rPr lang="en-US" sz="2200" b="1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dividen</a:t>
          </a:r>
          <a:r>
            <a:rPr lang="en-US" sz="2200" b="1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sebagaimana</a:t>
          </a:r>
          <a:r>
            <a:rPr lang="en-US" sz="2200" b="1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dimaksud</a:t>
          </a:r>
          <a:r>
            <a:rPr lang="en-US" sz="2200" b="1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dalam</a:t>
          </a:r>
          <a:r>
            <a:rPr lang="en-US" sz="2200" b="1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pasal</a:t>
          </a:r>
          <a:r>
            <a:rPr lang="en-US" sz="2200" b="1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18 </a:t>
          </a:r>
          <a:r>
            <a:rPr lang="en-US" sz="2200" b="1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ayat</a:t>
          </a:r>
          <a:r>
            <a:rPr lang="en-US" sz="2200" b="1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(2) UU </a:t>
          </a:r>
          <a:r>
            <a:rPr lang="en-US" sz="2200" b="1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PPh</a:t>
          </a:r>
          <a:r>
            <a:rPr lang="en-US" sz="2200" b="1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, </a:t>
          </a:r>
          <a:r>
            <a:rPr lang="en-US" sz="2200" b="1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ditetapkan</a:t>
          </a:r>
          <a:r>
            <a:rPr lang="en-US" sz="2200" b="1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sesuai</a:t>
          </a:r>
          <a:r>
            <a:rPr lang="en-US" sz="2200" b="1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KMK</a:t>
          </a:r>
        </a:p>
      </dgm:t>
    </dgm:pt>
    <dgm:pt modelId="{F05A3FCF-F77E-4BD5-A24F-4AC6D2FC79BD}" type="parTrans" cxnId="{794FF50B-653E-4574-B1E0-9FBCF9D1C108}">
      <dgm:prSet/>
      <dgm:spPr/>
      <dgm:t>
        <a:bodyPr/>
        <a:lstStyle/>
        <a:p>
          <a:pPr algn="just"/>
          <a:endParaRPr lang="en-US" sz="2200" b="1">
            <a:latin typeface="Calibri" pitchFamily="34" charset="0"/>
            <a:cs typeface="Calibri" pitchFamily="34" charset="0"/>
          </a:endParaRPr>
        </a:p>
      </dgm:t>
    </dgm:pt>
    <dgm:pt modelId="{32DDBA16-312D-477A-ACCA-997360A268CB}" type="sibTrans" cxnId="{794FF50B-653E-4574-B1E0-9FBCF9D1C108}">
      <dgm:prSet/>
      <dgm:spPr>
        <a:solidFill>
          <a:schemeClr val="accent6">
            <a:lumMod val="50000"/>
            <a:alpha val="90000"/>
          </a:schemeClr>
        </a:solidFill>
      </dgm:spPr>
      <dgm:t>
        <a:bodyPr/>
        <a:lstStyle/>
        <a:p>
          <a:pPr algn="just"/>
          <a:endParaRPr lang="en-US" sz="2200" b="1">
            <a:latin typeface="Calibri" pitchFamily="34" charset="0"/>
            <a:cs typeface="Calibri" pitchFamily="34" charset="0"/>
          </a:endParaRPr>
        </a:p>
      </dgm:t>
    </dgm:pt>
    <dgm:pt modelId="{BB7BC583-3DFE-4A2D-90AA-6A45FD57E271}">
      <dgm:prSet phldrT="[Text]" custT="1"/>
      <dgm:spPr/>
      <dgm:t>
        <a:bodyPr/>
        <a:lstStyle/>
        <a:p>
          <a:pPr algn="just"/>
          <a:r>
            <a:rPr lang="en-US" sz="2200" b="1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Penggabungan</a:t>
          </a:r>
          <a:r>
            <a:rPr lang="en-US" sz="2200" b="1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dilakukan</a:t>
          </a:r>
          <a:r>
            <a:rPr lang="en-US" sz="2200" b="1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dalam</a:t>
          </a:r>
          <a:r>
            <a:rPr lang="en-US" sz="2200" b="1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tahun</a:t>
          </a:r>
          <a:r>
            <a:rPr lang="en-US" sz="2200" b="1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pajak</a:t>
          </a:r>
          <a:r>
            <a:rPr lang="en-US" sz="2200" b="1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diperolehnya</a:t>
          </a:r>
          <a:r>
            <a:rPr lang="en-US" sz="2200" b="1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penghasilan</a:t>
          </a:r>
          <a:r>
            <a:rPr lang="en-US" sz="2200" b="1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tersebut</a:t>
          </a:r>
          <a:r>
            <a:rPr lang="en-US" sz="2200" b="1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.</a:t>
          </a:r>
        </a:p>
      </dgm:t>
    </dgm:pt>
    <dgm:pt modelId="{F19E81E0-A788-4403-8F50-FEA7CCF7FD73}" type="parTrans" cxnId="{5262A537-C887-4F3E-8B17-95F6FCB7FF10}">
      <dgm:prSet/>
      <dgm:spPr/>
      <dgm:t>
        <a:bodyPr/>
        <a:lstStyle/>
        <a:p>
          <a:endParaRPr lang="en-US"/>
        </a:p>
      </dgm:t>
    </dgm:pt>
    <dgm:pt modelId="{7E53576A-3313-48BB-9EC6-4804C2ACEB30}" type="sibTrans" cxnId="{5262A537-C887-4F3E-8B17-95F6FCB7FF10}">
      <dgm:prSet/>
      <dgm:spPr/>
      <dgm:t>
        <a:bodyPr/>
        <a:lstStyle/>
        <a:p>
          <a:endParaRPr lang="en-US"/>
        </a:p>
      </dgm:t>
    </dgm:pt>
    <dgm:pt modelId="{BC36D426-FC98-426B-9857-87CC7C245E8A}" type="pres">
      <dgm:prSet presAssocID="{3BBEA21F-72E5-4386-A586-CD17A99E923C}" presName="outerComposite" presStyleCnt="0">
        <dgm:presLayoutVars>
          <dgm:chMax val="5"/>
          <dgm:dir/>
          <dgm:resizeHandles val="exact"/>
        </dgm:presLayoutVars>
      </dgm:prSet>
      <dgm:spPr/>
    </dgm:pt>
    <dgm:pt modelId="{2716E4FC-A2B7-4E6E-A298-B6F8D69D4715}" type="pres">
      <dgm:prSet presAssocID="{3BBEA21F-72E5-4386-A586-CD17A99E923C}" presName="dummyMaxCanvas" presStyleCnt="0">
        <dgm:presLayoutVars/>
      </dgm:prSet>
      <dgm:spPr/>
    </dgm:pt>
    <dgm:pt modelId="{55ECEA86-B187-4E9D-8448-237ECAC70806}" type="pres">
      <dgm:prSet presAssocID="{3BBEA21F-72E5-4386-A586-CD17A99E923C}" presName="FourNodes_1" presStyleLbl="node1" presStyleIdx="0" presStyleCnt="4">
        <dgm:presLayoutVars>
          <dgm:bulletEnabled val="1"/>
        </dgm:presLayoutVars>
      </dgm:prSet>
      <dgm:spPr/>
    </dgm:pt>
    <dgm:pt modelId="{EEBC3DB6-7323-4D1C-BD28-D19AB6580FF3}" type="pres">
      <dgm:prSet presAssocID="{3BBEA21F-72E5-4386-A586-CD17A99E923C}" presName="FourNodes_2" presStyleLbl="node1" presStyleIdx="1" presStyleCnt="4">
        <dgm:presLayoutVars>
          <dgm:bulletEnabled val="1"/>
        </dgm:presLayoutVars>
      </dgm:prSet>
      <dgm:spPr/>
    </dgm:pt>
    <dgm:pt modelId="{A39B51B9-7E83-4A35-9503-6D77E71DCA16}" type="pres">
      <dgm:prSet presAssocID="{3BBEA21F-72E5-4386-A586-CD17A99E923C}" presName="FourNodes_3" presStyleLbl="node1" presStyleIdx="2" presStyleCnt="4">
        <dgm:presLayoutVars>
          <dgm:bulletEnabled val="1"/>
        </dgm:presLayoutVars>
      </dgm:prSet>
      <dgm:spPr/>
    </dgm:pt>
    <dgm:pt modelId="{E9FC6638-58F5-44DC-90EB-276C569F0BD3}" type="pres">
      <dgm:prSet presAssocID="{3BBEA21F-72E5-4386-A586-CD17A99E923C}" presName="FourNodes_4" presStyleLbl="node1" presStyleIdx="3" presStyleCnt="4">
        <dgm:presLayoutVars>
          <dgm:bulletEnabled val="1"/>
        </dgm:presLayoutVars>
      </dgm:prSet>
      <dgm:spPr/>
    </dgm:pt>
    <dgm:pt modelId="{E99EFE9F-86AD-4DA6-B710-2E031B2771E2}" type="pres">
      <dgm:prSet presAssocID="{3BBEA21F-72E5-4386-A586-CD17A99E923C}" presName="FourConn_1-2" presStyleLbl="fgAccFollowNode1" presStyleIdx="0" presStyleCnt="3">
        <dgm:presLayoutVars>
          <dgm:bulletEnabled val="1"/>
        </dgm:presLayoutVars>
      </dgm:prSet>
      <dgm:spPr/>
    </dgm:pt>
    <dgm:pt modelId="{1CAB7EE6-A738-4FED-A922-AD3A784C345E}" type="pres">
      <dgm:prSet presAssocID="{3BBEA21F-72E5-4386-A586-CD17A99E923C}" presName="FourConn_2-3" presStyleLbl="fgAccFollowNode1" presStyleIdx="1" presStyleCnt="3">
        <dgm:presLayoutVars>
          <dgm:bulletEnabled val="1"/>
        </dgm:presLayoutVars>
      </dgm:prSet>
      <dgm:spPr/>
    </dgm:pt>
    <dgm:pt modelId="{7C7C70ED-04CB-4099-9576-22179EF4691E}" type="pres">
      <dgm:prSet presAssocID="{3BBEA21F-72E5-4386-A586-CD17A99E923C}" presName="FourConn_3-4" presStyleLbl="fgAccFollowNode1" presStyleIdx="2" presStyleCnt="3">
        <dgm:presLayoutVars>
          <dgm:bulletEnabled val="1"/>
        </dgm:presLayoutVars>
      </dgm:prSet>
      <dgm:spPr/>
    </dgm:pt>
    <dgm:pt modelId="{D162D11F-5F0F-4612-928E-79C5E8D1F28C}" type="pres">
      <dgm:prSet presAssocID="{3BBEA21F-72E5-4386-A586-CD17A99E923C}" presName="FourNodes_1_text" presStyleLbl="node1" presStyleIdx="3" presStyleCnt="4">
        <dgm:presLayoutVars>
          <dgm:bulletEnabled val="1"/>
        </dgm:presLayoutVars>
      </dgm:prSet>
      <dgm:spPr/>
    </dgm:pt>
    <dgm:pt modelId="{3038F4A8-231D-4441-A2A2-F425392DB73D}" type="pres">
      <dgm:prSet presAssocID="{3BBEA21F-72E5-4386-A586-CD17A99E923C}" presName="FourNodes_2_text" presStyleLbl="node1" presStyleIdx="3" presStyleCnt="4">
        <dgm:presLayoutVars>
          <dgm:bulletEnabled val="1"/>
        </dgm:presLayoutVars>
      </dgm:prSet>
      <dgm:spPr/>
    </dgm:pt>
    <dgm:pt modelId="{AF736357-EC61-4817-A3EF-0871D8508A38}" type="pres">
      <dgm:prSet presAssocID="{3BBEA21F-72E5-4386-A586-CD17A99E923C}" presName="FourNodes_3_text" presStyleLbl="node1" presStyleIdx="3" presStyleCnt="4">
        <dgm:presLayoutVars>
          <dgm:bulletEnabled val="1"/>
        </dgm:presLayoutVars>
      </dgm:prSet>
      <dgm:spPr/>
    </dgm:pt>
    <dgm:pt modelId="{4C382056-4D96-4075-B9BC-C00AC0DA64C0}" type="pres">
      <dgm:prSet presAssocID="{3BBEA21F-72E5-4386-A586-CD17A99E923C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794FF50B-653E-4574-B1E0-9FBCF9D1C108}" srcId="{3BBEA21F-72E5-4386-A586-CD17A99E923C}" destId="{74905481-7370-424B-AE5B-4F367B853C65}" srcOrd="2" destOrd="0" parTransId="{F05A3FCF-F77E-4BD5-A24F-4AC6D2FC79BD}" sibTransId="{32DDBA16-312D-477A-ACCA-997360A268CB}"/>
    <dgm:cxn modelId="{80026A1C-66E9-4341-8A66-68C24B7B7D49}" type="presOf" srcId="{8D153C57-A8C7-4DB3-98EB-01A1697B893C}" destId="{D162D11F-5F0F-4612-928E-79C5E8D1F28C}" srcOrd="1" destOrd="0" presId="urn:microsoft.com/office/officeart/2005/8/layout/vProcess5"/>
    <dgm:cxn modelId="{1068A033-8A66-4357-9508-D6B346E2F80D}" type="presOf" srcId="{32DDBA16-312D-477A-ACCA-997360A268CB}" destId="{7C7C70ED-04CB-4099-9576-22179EF4691E}" srcOrd="0" destOrd="0" presId="urn:microsoft.com/office/officeart/2005/8/layout/vProcess5"/>
    <dgm:cxn modelId="{5262A537-C887-4F3E-8B17-95F6FCB7FF10}" srcId="{3BBEA21F-72E5-4386-A586-CD17A99E923C}" destId="{BB7BC583-3DFE-4A2D-90AA-6A45FD57E271}" srcOrd="3" destOrd="0" parTransId="{F19E81E0-A788-4403-8F50-FEA7CCF7FD73}" sibTransId="{7E53576A-3313-48BB-9EC6-4804C2ACEB30}"/>
    <dgm:cxn modelId="{8E838744-4391-4CE5-A300-73EF2BC52215}" type="presOf" srcId="{74905481-7370-424B-AE5B-4F367B853C65}" destId="{AF736357-EC61-4817-A3EF-0871D8508A38}" srcOrd="1" destOrd="0" presId="urn:microsoft.com/office/officeart/2005/8/layout/vProcess5"/>
    <dgm:cxn modelId="{73D5844E-573B-4ED4-A5D5-E4DDB6E1BD99}" type="presOf" srcId="{8D153C57-A8C7-4DB3-98EB-01A1697B893C}" destId="{55ECEA86-B187-4E9D-8448-237ECAC70806}" srcOrd="0" destOrd="0" presId="urn:microsoft.com/office/officeart/2005/8/layout/vProcess5"/>
    <dgm:cxn modelId="{F2120D50-4F9C-4FA9-BBB1-1A0F23FA134A}" type="presOf" srcId="{EF1E7F17-2BE3-4214-9BB7-76D2C856F559}" destId="{E99EFE9F-86AD-4DA6-B710-2E031B2771E2}" srcOrd="0" destOrd="0" presId="urn:microsoft.com/office/officeart/2005/8/layout/vProcess5"/>
    <dgm:cxn modelId="{1C8A0D53-C11D-41CE-89FF-21AAB02030AA}" srcId="{3BBEA21F-72E5-4386-A586-CD17A99E923C}" destId="{2A853A99-5B46-4FD8-9817-F28304F0EB6B}" srcOrd="1" destOrd="0" parTransId="{0E7C44BE-D2CD-40CF-9AE4-56CD177AE396}" sibTransId="{0D708EB0-BCB0-4F06-8F5C-693C6A73B57A}"/>
    <dgm:cxn modelId="{1778005E-7B20-442E-AE37-AAC7318D882D}" type="presOf" srcId="{2A853A99-5B46-4FD8-9817-F28304F0EB6B}" destId="{3038F4A8-231D-4441-A2A2-F425392DB73D}" srcOrd="1" destOrd="0" presId="urn:microsoft.com/office/officeart/2005/8/layout/vProcess5"/>
    <dgm:cxn modelId="{8A2BC263-A6DD-4CBC-9A05-43F5CE41A9DA}" type="presOf" srcId="{0D708EB0-BCB0-4F06-8F5C-693C6A73B57A}" destId="{1CAB7EE6-A738-4FED-A922-AD3A784C345E}" srcOrd="0" destOrd="0" presId="urn:microsoft.com/office/officeart/2005/8/layout/vProcess5"/>
    <dgm:cxn modelId="{2484086C-E984-4E58-A468-8C392335853D}" type="presOf" srcId="{BB7BC583-3DFE-4A2D-90AA-6A45FD57E271}" destId="{4C382056-4D96-4075-B9BC-C00AC0DA64C0}" srcOrd="1" destOrd="0" presId="urn:microsoft.com/office/officeart/2005/8/layout/vProcess5"/>
    <dgm:cxn modelId="{9730A88F-F4CC-43E2-8830-C8D391FAAA03}" type="presOf" srcId="{2A853A99-5B46-4FD8-9817-F28304F0EB6B}" destId="{EEBC3DB6-7323-4D1C-BD28-D19AB6580FF3}" srcOrd="0" destOrd="0" presId="urn:microsoft.com/office/officeart/2005/8/layout/vProcess5"/>
    <dgm:cxn modelId="{7B56A8B0-9AE5-4393-9A5A-1128DA4A19BA}" type="presOf" srcId="{74905481-7370-424B-AE5B-4F367B853C65}" destId="{A39B51B9-7E83-4A35-9503-6D77E71DCA16}" srcOrd="0" destOrd="0" presId="urn:microsoft.com/office/officeart/2005/8/layout/vProcess5"/>
    <dgm:cxn modelId="{513C91B3-BBBE-4E86-8408-FFB91FEB12BB}" type="presOf" srcId="{BB7BC583-3DFE-4A2D-90AA-6A45FD57E271}" destId="{E9FC6638-58F5-44DC-90EB-276C569F0BD3}" srcOrd="0" destOrd="0" presId="urn:microsoft.com/office/officeart/2005/8/layout/vProcess5"/>
    <dgm:cxn modelId="{C7139EB3-E375-4B30-BD6E-8D452BB25C17}" srcId="{3BBEA21F-72E5-4386-A586-CD17A99E923C}" destId="{8D153C57-A8C7-4DB3-98EB-01A1697B893C}" srcOrd="0" destOrd="0" parTransId="{66A6D893-D78E-49CD-9CE8-D350101DC9E5}" sibTransId="{EF1E7F17-2BE3-4214-9BB7-76D2C856F559}"/>
    <dgm:cxn modelId="{6C2490E9-69B3-4C57-A7AC-1D9FA44148DD}" type="presOf" srcId="{3BBEA21F-72E5-4386-A586-CD17A99E923C}" destId="{BC36D426-FC98-426B-9857-87CC7C245E8A}" srcOrd="0" destOrd="0" presId="urn:microsoft.com/office/officeart/2005/8/layout/vProcess5"/>
    <dgm:cxn modelId="{84E2FEA4-F9B3-4EF2-B438-79D464615747}" type="presParOf" srcId="{BC36D426-FC98-426B-9857-87CC7C245E8A}" destId="{2716E4FC-A2B7-4E6E-A298-B6F8D69D4715}" srcOrd="0" destOrd="0" presId="urn:microsoft.com/office/officeart/2005/8/layout/vProcess5"/>
    <dgm:cxn modelId="{049BD277-E2F3-4305-9A57-77EE28C69EEA}" type="presParOf" srcId="{BC36D426-FC98-426B-9857-87CC7C245E8A}" destId="{55ECEA86-B187-4E9D-8448-237ECAC70806}" srcOrd="1" destOrd="0" presId="urn:microsoft.com/office/officeart/2005/8/layout/vProcess5"/>
    <dgm:cxn modelId="{9BAB4A3D-75B0-430D-B327-15F2E33D2450}" type="presParOf" srcId="{BC36D426-FC98-426B-9857-87CC7C245E8A}" destId="{EEBC3DB6-7323-4D1C-BD28-D19AB6580FF3}" srcOrd="2" destOrd="0" presId="urn:microsoft.com/office/officeart/2005/8/layout/vProcess5"/>
    <dgm:cxn modelId="{6B2FA1D6-66E1-4F81-A3BD-73CD2EB80D5E}" type="presParOf" srcId="{BC36D426-FC98-426B-9857-87CC7C245E8A}" destId="{A39B51B9-7E83-4A35-9503-6D77E71DCA16}" srcOrd="3" destOrd="0" presId="urn:microsoft.com/office/officeart/2005/8/layout/vProcess5"/>
    <dgm:cxn modelId="{EA328A6B-1F3C-420D-8614-F093B46A6493}" type="presParOf" srcId="{BC36D426-FC98-426B-9857-87CC7C245E8A}" destId="{E9FC6638-58F5-44DC-90EB-276C569F0BD3}" srcOrd="4" destOrd="0" presId="urn:microsoft.com/office/officeart/2005/8/layout/vProcess5"/>
    <dgm:cxn modelId="{75D52B3D-FBCE-4E34-96AD-913149AD5533}" type="presParOf" srcId="{BC36D426-FC98-426B-9857-87CC7C245E8A}" destId="{E99EFE9F-86AD-4DA6-B710-2E031B2771E2}" srcOrd="5" destOrd="0" presId="urn:microsoft.com/office/officeart/2005/8/layout/vProcess5"/>
    <dgm:cxn modelId="{65F96B9A-E7CA-4C24-9F89-EFCDB80F492D}" type="presParOf" srcId="{BC36D426-FC98-426B-9857-87CC7C245E8A}" destId="{1CAB7EE6-A738-4FED-A922-AD3A784C345E}" srcOrd="6" destOrd="0" presId="urn:microsoft.com/office/officeart/2005/8/layout/vProcess5"/>
    <dgm:cxn modelId="{019EB390-72F6-49D7-B926-ACE57E841EC3}" type="presParOf" srcId="{BC36D426-FC98-426B-9857-87CC7C245E8A}" destId="{7C7C70ED-04CB-4099-9576-22179EF4691E}" srcOrd="7" destOrd="0" presId="urn:microsoft.com/office/officeart/2005/8/layout/vProcess5"/>
    <dgm:cxn modelId="{D3DCCB9B-876C-4BE9-8D50-8E0F74A94DA2}" type="presParOf" srcId="{BC36D426-FC98-426B-9857-87CC7C245E8A}" destId="{D162D11F-5F0F-4612-928E-79C5E8D1F28C}" srcOrd="8" destOrd="0" presId="urn:microsoft.com/office/officeart/2005/8/layout/vProcess5"/>
    <dgm:cxn modelId="{E664C734-E786-4B3F-8D94-FB1AB75CD47D}" type="presParOf" srcId="{BC36D426-FC98-426B-9857-87CC7C245E8A}" destId="{3038F4A8-231D-4441-A2A2-F425392DB73D}" srcOrd="9" destOrd="0" presId="urn:microsoft.com/office/officeart/2005/8/layout/vProcess5"/>
    <dgm:cxn modelId="{B65CA746-076A-48BE-A90D-04EC44918103}" type="presParOf" srcId="{BC36D426-FC98-426B-9857-87CC7C245E8A}" destId="{AF736357-EC61-4817-A3EF-0871D8508A38}" srcOrd="10" destOrd="0" presId="urn:microsoft.com/office/officeart/2005/8/layout/vProcess5"/>
    <dgm:cxn modelId="{9D0B6071-43CF-4396-945C-0CE1ACFDB94A}" type="presParOf" srcId="{BC36D426-FC98-426B-9857-87CC7C245E8A}" destId="{4C382056-4D96-4075-B9BC-C00AC0DA64C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863C68-1BE8-431F-B927-817051E86F59}">
      <dsp:nvSpPr>
        <dsp:cNvPr id="0" name=""/>
        <dsp:cNvSpPr/>
      </dsp:nvSpPr>
      <dsp:spPr>
        <a:xfrm>
          <a:off x="0" y="3953168"/>
          <a:ext cx="8310591" cy="864856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Penghasilan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berupa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imbalan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terkait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jasa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,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pekerjaan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,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dan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kegiatan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.</a:t>
          </a:r>
        </a:p>
      </dsp:txBody>
      <dsp:txXfrm>
        <a:off x="0" y="3953168"/>
        <a:ext cx="8310591" cy="467022"/>
      </dsp:txXfrm>
    </dsp:sp>
    <dsp:sp modelId="{495B3B6D-BF1B-440C-A2BE-FCB625405815}">
      <dsp:nvSpPr>
        <dsp:cNvPr id="0" name=""/>
        <dsp:cNvSpPr/>
      </dsp:nvSpPr>
      <dsp:spPr>
        <a:xfrm>
          <a:off x="0" y="4402894"/>
          <a:ext cx="8310591" cy="397834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Negara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tempat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pihak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yang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membayar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/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dibebani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imbalan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.</a:t>
          </a:r>
        </a:p>
      </dsp:txBody>
      <dsp:txXfrm>
        <a:off x="0" y="4402894"/>
        <a:ext cx="8310591" cy="397834"/>
      </dsp:txXfrm>
    </dsp:sp>
    <dsp:sp modelId="{78EBC85D-D2B6-4EDA-ABDB-962DBBB64CA6}">
      <dsp:nvSpPr>
        <dsp:cNvPr id="0" name=""/>
        <dsp:cNvSpPr/>
      </dsp:nvSpPr>
      <dsp:spPr>
        <a:xfrm rot="10800000">
          <a:off x="0" y="2635992"/>
          <a:ext cx="8310591" cy="1330149"/>
        </a:xfrm>
        <a:prstGeom prst="upArrowCallout">
          <a:avLst/>
        </a:prstGeom>
        <a:solidFill>
          <a:schemeClr val="accent1">
            <a:shade val="50000"/>
            <a:hueOff val="201247"/>
            <a:satOff val="-4901"/>
            <a:lumOff val="2144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Penghasilan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sewa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sehubungan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penggunaan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harta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tidak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bergerak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.</a:t>
          </a:r>
          <a:endParaRPr lang="en-US" sz="2000" b="1" kern="1200" dirty="0">
            <a:solidFill>
              <a:schemeClr val="tx1"/>
            </a:solidFill>
            <a:latin typeface="+mn-lt"/>
            <a:cs typeface="Calibri" pitchFamily="34" charset="0"/>
          </a:endParaRPr>
        </a:p>
      </dsp:txBody>
      <dsp:txXfrm rot="-10800000">
        <a:off x="0" y="2635992"/>
        <a:ext cx="8310591" cy="466882"/>
      </dsp:txXfrm>
    </dsp:sp>
    <dsp:sp modelId="{DA97E3F8-C7FA-4BEE-ADF0-D88EA56CA721}">
      <dsp:nvSpPr>
        <dsp:cNvPr id="0" name=""/>
        <dsp:cNvSpPr/>
      </dsp:nvSpPr>
      <dsp:spPr>
        <a:xfrm>
          <a:off x="0" y="3102874"/>
          <a:ext cx="8310591" cy="397714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Negara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tempat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harta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tersebut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terletak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.</a:t>
          </a:r>
        </a:p>
      </dsp:txBody>
      <dsp:txXfrm>
        <a:off x="0" y="3102874"/>
        <a:ext cx="8310591" cy="397714"/>
      </dsp:txXfrm>
    </dsp:sp>
    <dsp:sp modelId="{141C8F60-7D25-46F3-9CFB-22E7173F0CE9}">
      <dsp:nvSpPr>
        <dsp:cNvPr id="0" name=""/>
        <dsp:cNvSpPr/>
      </dsp:nvSpPr>
      <dsp:spPr>
        <a:xfrm rot="10800000">
          <a:off x="0" y="1318815"/>
          <a:ext cx="8310591" cy="1330149"/>
        </a:xfrm>
        <a:prstGeom prst="upArrowCallout">
          <a:avLst/>
        </a:prstGeom>
        <a:solidFill>
          <a:schemeClr val="accent1">
            <a:shade val="50000"/>
            <a:hueOff val="402493"/>
            <a:satOff val="-9802"/>
            <a:lumOff val="4289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Bunga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,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royalti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,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dan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sewa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sehubungan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penggunaan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harta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bergerak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.</a:t>
          </a:r>
          <a:endParaRPr lang="en-US" sz="2000" b="1" kern="1200" dirty="0">
            <a:solidFill>
              <a:schemeClr val="tx1"/>
            </a:solidFill>
            <a:latin typeface="+mn-lt"/>
            <a:cs typeface="Calibri" pitchFamily="34" charset="0"/>
          </a:endParaRPr>
        </a:p>
      </dsp:txBody>
      <dsp:txXfrm rot="-10800000">
        <a:off x="0" y="1318815"/>
        <a:ext cx="8310591" cy="466882"/>
      </dsp:txXfrm>
    </dsp:sp>
    <dsp:sp modelId="{1066268F-80E5-40DB-89F7-244249C8D5FD}">
      <dsp:nvSpPr>
        <dsp:cNvPr id="0" name=""/>
        <dsp:cNvSpPr/>
      </dsp:nvSpPr>
      <dsp:spPr>
        <a:xfrm>
          <a:off x="0" y="1785697"/>
          <a:ext cx="8310591" cy="397714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Negara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tempat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pihak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yang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membayar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atau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dibebani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bunga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,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royalti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,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sewa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.</a:t>
          </a:r>
        </a:p>
      </dsp:txBody>
      <dsp:txXfrm>
        <a:off x="0" y="1785697"/>
        <a:ext cx="8310591" cy="397714"/>
      </dsp:txXfrm>
    </dsp:sp>
    <dsp:sp modelId="{6CD2B55D-8402-4A46-B61B-DA81405AD11B}">
      <dsp:nvSpPr>
        <dsp:cNvPr id="0" name=""/>
        <dsp:cNvSpPr/>
      </dsp:nvSpPr>
      <dsp:spPr>
        <a:xfrm rot="10800000">
          <a:off x="0" y="1638"/>
          <a:ext cx="8310591" cy="1330149"/>
        </a:xfrm>
        <a:prstGeom prst="upArrowCallout">
          <a:avLst/>
        </a:prstGeom>
        <a:solidFill>
          <a:schemeClr val="accent1">
            <a:shade val="50000"/>
            <a:hueOff val="201247"/>
            <a:satOff val="-4901"/>
            <a:lumOff val="2144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Penghasilan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dari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saham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/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sekuritas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atau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keuntungan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pengalihan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saham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/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sekuritas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lain.</a:t>
          </a:r>
          <a:endParaRPr lang="en-US" sz="2000" b="1" kern="1200" dirty="0">
            <a:solidFill>
              <a:schemeClr val="tx1"/>
            </a:solidFill>
            <a:latin typeface="+mn-lt"/>
            <a:cs typeface="Calibri" pitchFamily="34" charset="0"/>
          </a:endParaRPr>
        </a:p>
      </dsp:txBody>
      <dsp:txXfrm rot="-10800000">
        <a:off x="0" y="1638"/>
        <a:ext cx="8310591" cy="466882"/>
      </dsp:txXfrm>
    </dsp:sp>
    <dsp:sp modelId="{9820E225-74BF-40D0-8A99-88ECA3AB5E58}">
      <dsp:nvSpPr>
        <dsp:cNvPr id="0" name=""/>
        <dsp:cNvSpPr/>
      </dsp:nvSpPr>
      <dsp:spPr>
        <a:xfrm>
          <a:off x="0" y="468521"/>
          <a:ext cx="8310591" cy="397714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Negara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tempat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badan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yang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menerbitkan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saham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/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sekuritas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. </a:t>
          </a:r>
        </a:p>
      </dsp:txBody>
      <dsp:txXfrm>
        <a:off x="0" y="468521"/>
        <a:ext cx="8310591" cy="3977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8DCE09-7451-4E35-A051-099C4B53E092}">
      <dsp:nvSpPr>
        <dsp:cNvPr id="0" name=""/>
        <dsp:cNvSpPr/>
      </dsp:nvSpPr>
      <dsp:spPr>
        <a:xfrm>
          <a:off x="0" y="3908884"/>
          <a:ext cx="8524905" cy="767285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Keuntungan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karena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pengalihan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harta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yang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menjadi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bagian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dari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suatu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BUT.</a:t>
          </a:r>
          <a:endParaRPr lang="en-US" sz="2000" b="1" kern="1200" dirty="0">
            <a:solidFill>
              <a:schemeClr val="tx1"/>
            </a:solidFill>
            <a:latin typeface="+mn-lt"/>
            <a:cs typeface="Calibri" pitchFamily="34" charset="0"/>
          </a:endParaRPr>
        </a:p>
      </dsp:txBody>
      <dsp:txXfrm>
        <a:off x="0" y="3908884"/>
        <a:ext cx="8524905" cy="414334"/>
      </dsp:txXfrm>
    </dsp:sp>
    <dsp:sp modelId="{0CB407E3-6009-48E2-80C3-07048C129845}">
      <dsp:nvSpPr>
        <dsp:cNvPr id="0" name=""/>
        <dsp:cNvSpPr/>
      </dsp:nvSpPr>
      <dsp:spPr>
        <a:xfrm>
          <a:off x="0" y="4307872"/>
          <a:ext cx="8524905" cy="352951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Negara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tempat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BUT.</a:t>
          </a:r>
        </a:p>
      </dsp:txBody>
      <dsp:txXfrm>
        <a:off x="0" y="4307872"/>
        <a:ext cx="8524905" cy="352951"/>
      </dsp:txXfrm>
    </dsp:sp>
    <dsp:sp modelId="{F4C1C760-B6E6-4767-B550-45FC329AC7CC}">
      <dsp:nvSpPr>
        <dsp:cNvPr id="0" name=""/>
        <dsp:cNvSpPr/>
      </dsp:nvSpPr>
      <dsp:spPr>
        <a:xfrm rot="10800000">
          <a:off x="0" y="2740308"/>
          <a:ext cx="8524905" cy="1180085"/>
        </a:xfrm>
        <a:prstGeom prst="upArrowCallout">
          <a:avLst/>
        </a:prstGeom>
        <a:solidFill>
          <a:schemeClr val="accent1">
            <a:shade val="50000"/>
            <a:hueOff val="201247"/>
            <a:satOff val="-4901"/>
            <a:lumOff val="2144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Keuntungan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karena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pengalihan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harta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tetap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.</a:t>
          </a:r>
        </a:p>
      </dsp:txBody>
      <dsp:txXfrm rot="-10800000">
        <a:off x="0" y="2740308"/>
        <a:ext cx="8524905" cy="414209"/>
      </dsp:txXfrm>
    </dsp:sp>
    <dsp:sp modelId="{21AD3FAA-93BE-414D-95D0-4E6B46C963C2}">
      <dsp:nvSpPr>
        <dsp:cNvPr id="0" name=""/>
        <dsp:cNvSpPr/>
      </dsp:nvSpPr>
      <dsp:spPr>
        <a:xfrm>
          <a:off x="0" y="3154518"/>
          <a:ext cx="8524905" cy="352845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Negara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tempat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harta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tetap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.</a:t>
          </a:r>
        </a:p>
      </dsp:txBody>
      <dsp:txXfrm>
        <a:off x="0" y="3154518"/>
        <a:ext cx="8524905" cy="352845"/>
      </dsp:txXfrm>
    </dsp:sp>
    <dsp:sp modelId="{35D0B255-0DB6-41AD-AB35-762D16272B03}">
      <dsp:nvSpPr>
        <dsp:cNvPr id="0" name=""/>
        <dsp:cNvSpPr/>
      </dsp:nvSpPr>
      <dsp:spPr>
        <a:xfrm rot="10800000">
          <a:off x="0" y="1169193"/>
          <a:ext cx="8524905" cy="1582623"/>
        </a:xfrm>
        <a:prstGeom prst="upArrowCallout">
          <a:avLst/>
        </a:prstGeom>
        <a:solidFill>
          <a:schemeClr val="accent1">
            <a:shade val="50000"/>
            <a:hueOff val="402493"/>
            <a:satOff val="-9802"/>
            <a:lumOff val="4289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Penghasilan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dari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pengalihan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hak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penambangan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atau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tanda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pemberian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modal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kepada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perusahaan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penambangan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.</a:t>
          </a:r>
          <a:endParaRPr lang="en-US" sz="2000" b="1" kern="1200" dirty="0">
            <a:solidFill>
              <a:schemeClr val="tx1"/>
            </a:solidFill>
            <a:latin typeface="+mn-lt"/>
            <a:cs typeface="Calibri" pitchFamily="34" charset="0"/>
          </a:endParaRPr>
        </a:p>
      </dsp:txBody>
      <dsp:txXfrm rot="-10800000">
        <a:off x="0" y="1169193"/>
        <a:ext cx="8524905" cy="555501"/>
      </dsp:txXfrm>
    </dsp:sp>
    <dsp:sp modelId="{0F2D4FC8-CA2B-4DF1-9F93-A683F1BCA43D}">
      <dsp:nvSpPr>
        <dsp:cNvPr id="0" name=""/>
        <dsp:cNvSpPr/>
      </dsp:nvSpPr>
      <dsp:spPr>
        <a:xfrm>
          <a:off x="0" y="1784673"/>
          <a:ext cx="8524905" cy="352845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Negara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lokasi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penambangan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.</a:t>
          </a:r>
        </a:p>
      </dsp:txBody>
      <dsp:txXfrm>
        <a:off x="0" y="1784673"/>
        <a:ext cx="8524905" cy="352845"/>
      </dsp:txXfrm>
    </dsp:sp>
    <dsp:sp modelId="{6CD2B55D-8402-4A46-B61B-DA81405AD11B}">
      <dsp:nvSpPr>
        <dsp:cNvPr id="0" name=""/>
        <dsp:cNvSpPr/>
      </dsp:nvSpPr>
      <dsp:spPr>
        <a:xfrm rot="10800000">
          <a:off x="0" y="618"/>
          <a:ext cx="8524905" cy="1180085"/>
        </a:xfrm>
        <a:prstGeom prst="upArrowCallout">
          <a:avLst/>
        </a:prstGeom>
        <a:solidFill>
          <a:schemeClr val="accent1">
            <a:shade val="50000"/>
            <a:hueOff val="201247"/>
            <a:satOff val="-4901"/>
            <a:lumOff val="2144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Penghasilan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BUT.</a:t>
          </a:r>
          <a:endParaRPr lang="en-US" sz="2000" b="1" kern="1200" dirty="0">
            <a:solidFill>
              <a:schemeClr val="tx1"/>
            </a:solidFill>
            <a:latin typeface="+mn-lt"/>
            <a:cs typeface="Calibri" pitchFamily="34" charset="0"/>
          </a:endParaRPr>
        </a:p>
      </dsp:txBody>
      <dsp:txXfrm rot="-10800000">
        <a:off x="0" y="618"/>
        <a:ext cx="8524905" cy="414209"/>
      </dsp:txXfrm>
    </dsp:sp>
    <dsp:sp modelId="{DD64D9B4-CA82-43FC-8F08-205A92E99035}">
      <dsp:nvSpPr>
        <dsp:cNvPr id="0" name=""/>
        <dsp:cNvSpPr/>
      </dsp:nvSpPr>
      <dsp:spPr>
        <a:xfrm>
          <a:off x="0" y="414827"/>
          <a:ext cx="8524905" cy="352845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Negara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tempat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BUT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menjalankan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usaha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/ </a:t>
          </a:r>
          <a:r>
            <a:rPr lang="en-US" sz="2000" kern="1200" dirty="0" err="1">
              <a:solidFill>
                <a:schemeClr val="tx1"/>
              </a:solidFill>
              <a:latin typeface="+mn-lt"/>
              <a:cs typeface="Calibri" pitchFamily="34" charset="0"/>
            </a:rPr>
            <a:t>kegiatan</a:t>
          </a:r>
          <a:r>
            <a:rPr lang="en-US" sz="2000" kern="1200" dirty="0">
              <a:solidFill>
                <a:schemeClr val="tx1"/>
              </a:solidFill>
              <a:latin typeface="+mn-lt"/>
              <a:cs typeface="Calibri" pitchFamily="34" charset="0"/>
            </a:rPr>
            <a:t>.</a:t>
          </a:r>
        </a:p>
      </dsp:txBody>
      <dsp:txXfrm>
        <a:off x="0" y="414827"/>
        <a:ext cx="8524905" cy="3528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ECEA86-B187-4E9D-8448-237ECAC70806}">
      <dsp:nvSpPr>
        <dsp:cNvPr id="0" name=""/>
        <dsp:cNvSpPr/>
      </dsp:nvSpPr>
      <dsp:spPr>
        <a:xfrm>
          <a:off x="0" y="0"/>
          <a:ext cx="7080738" cy="1078137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 err="1">
              <a:solidFill>
                <a:srgbClr val="800000"/>
              </a:solidFill>
              <a:latin typeface="Calibri" pitchFamily="34" charset="0"/>
              <a:cs typeface="Calibri" pitchFamily="34" charset="0"/>
            </a:rPr>
            <a:t>Penghasilan</a:t>
          </a:r>
          <a:r>
            <a:rPr lang="en-US" sz="2200" b="1" kern="1200" dirty="0">
              <a:solidFill>
                <a:srgbClr val="800000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kern="1200" dirty="0" err="1">
              <a:solidFill>
                <a:srgbClr val="800000"/>
              </a:solidFill>
              <a:latin typeface="Calibri" pitchFamily="34" charset="0"/>
              <a:cs typeface="Calibri" pitchFamily="34" charset="0"/>
            </a:rPr>
            <a:t>dari</a:t>
          </a:r>
          <a:r>
            <a:rPr lang="en-US" sz="2200" b="1" kern="1200" dirty="0">
              <a:solidFill>
                <a:srgbClr val="800000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kern="1200" dirty="0" err="1">
              <a:solidFill>
                <a:srgbClr val="800000"/>
              </a:solidFill>
              <a:latin typeface="Calibri" pitchFamily="34" charset="0"/>
              <a:cs typeface="Calibri" pitchFamily="34" charset="0"/>
            </a:rPr>
            <a:t>usaha</a:t>
          </a:r>
          <a:r>
            <a:rPr lang="en-US" sz="2200" b="1" kern="1200" dirty="0">
              <a:solidFill>
                <a:srgbClr val="800000"/>
              </a:solidFill>
              <a:latin typeface="Calibri" pitchFamily="34" charset="0"/>
              <a:cs typeface="Calibri" pitchFamily="34" charset="0"/>
            </a:rPr>
            <a:t>.</a:t>
          </a:r>
        </a:p>
      </dsp:txBody>
      <dsp:txXfrm>
        <a:off x="31578" y="31578"/>
        <a:ext cx="5826239" cy="1014981"/>
      </dsp:txXfrm>
    </dsp:sp>
    <dsp:sp modelId="{EEBC3DB6-7323-4D1C-BD28-D19AB6580FF3}">
      <dsp:nvSpPr>
        <dsp:cNvPr id="0" name=""/>
        <dsp:cNvSpPr/>
      </dsp:nvSpPr>
      <dsp:spPr>
        <a:xfrm>
          <a:off x="593011" y="1274163"/>
          <a:ext cx="7080738" cy="1078137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160472"/>
            <a:satOff val="3389"/>
            <a:lumOff val="902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 err="1">
              <a:solidFill>
                <a:srgbClr val="800000"/>
              </a:solidFill>
              <a:latin typeface="Calibri" pitchFamily="34" charset="0"/>
              <a:cs typeface="Calibri" pitchFamily="34" charset="0"/>
            </a:rPr>
            <a:t>Penghasilan</a:t>
          </a:r>
          <a:r>
            <a:rPr lang="en-US" sz="2200" b="1" kern="1200" dirty="0">
              <a:solidFill>
                <a:srgbClr val="800000"/>
              </a:solidFill>
              <a:latin typeface="Calibri" pitchFamily="34" charset="0"/>
              <a:cs typeface="Calibri" pitchFamily="34" charset="0"/>
            </a:rPr>
            <a:t> – </a:t>
          </a:r>
          <a:r>
            <a:rPr lang="en-US" sz="2200" b="1" kern="1200" dirty="0" err="1">
              <a:solidFill>
                <a:srgbClr val="800000"/>
              </a:solidFill>
              <a:latin typeface="Calibri" pitchFamily="34" charset="0"/>
              <a:cs typeface="Calibri" pitchFamily="34" charset="0"/>
            </a:rPr>
            <a:t>penghasilan</a:t>
          </a:r>
          <a:r>
            <a:rPr lang="en-US" sz="2200" b="1" kern="1200" dirty="0">
              <a:solidFill>
                <a:srgbClr val="800000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kern="1200" dirty="0" err="1">
              <a:solidFill>
                <a:srgbClr val="800000"/>
              </a:solidFill>
              <a:latin typeface="Calibri" pitchFamily="34" charset="0"/>
              <a:cs typeface="Calibri" pitchFamily="34" charset="0"/>
            </a:rPr>
            <a:t>lainnya</a:t>
          </a:r>
          <a:r>
            <a:rPr lang="en-US" sz="2200" b="1" kern="1200" dirty="0">
              <a:solidFill>
                <a:srgbClr val="800000"/>
              </a:solidFill>
              <a:latin typeface="Calibri" pitchFamily="34" charset="0"/>
              <a:cs typeface="Calibri" pitchFamily="34" charset="0"/>
            </a:rPr>
            <a:t>.</a:t>
          </a:r>
        </a:p>
      </dsp:txBody>
      <dsp:txXfrm>
        <a:off x="624589" y="1305741"/>
        <a:ext cx="5723780" cy="1014981"/>
      </dsp:txXfrm>
    </dsp:sp>
    <dsp:sp modelId="{A39B51B9-7E83-4A35-9503-6D77E71DCA16}">
      <dsp:nvSpPr>
        <dsp:cNvPr id="0" name=""/>
        <dsp:cNvSpPr/>
      </dsp:nvSpPr>
      <dsp:spPr>
        <a:xfrm>
          <a:off x="1177172" y="2548326"/>
          <a:ext cx="7080738" cy="1078137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320943"/>
            <a:satOff val="6777"/>
            <a:lumOff val="1805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Penghasilan</a:t>
          </a:r>
          <a:r>
            <a:rPr lang="en-US" sz="2200" b="1" kern="1200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kern="1200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berupa</a:t>
          </a:r>
          <a:r>
            <a:rPr lang="en-US" sz="2200" b="1" kern="1200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kern="1200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dividen</a:t>
          </a:r>
          <a:r>
            <a:rPr lang="en-US" sz="2200" b="1" kern="1200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kern="1200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sebagaimana</a:t>
          </a:r>
          <a:r>
            <a:rPr lang="en-US" sz="2200" b="1" kern="1200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kern="1200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dimaksud</a:t>
          </a:r>
          <a:r>
            <a:rPr lang="en-US" sz="2200" b="1" kern="1200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kern="1200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dalam</a:t>
          </a:r>
          <a:r>
            <a:rPr lang="en-US" sz="2200" b="1" kern="1200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kern="1200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pasal</a:t>
          </a:r>
          <a:r>
            <a:rPr lang="en-US" sz="2200" b="1" kern="1200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18 </a:t>
          </a:r>
          <a:r>
            <a:rPr lang="en-US" sz="2200" b="1" kern="1200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ayat</a:t>
          </a:r>
          <a:r>
            <a:rPr lang="en-US" sz="2200" b="1" kern="1200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(2) UU </a:t>
          </a:r>
          <a:r>
            <a:rPr lang="en-US" sz="2200" b="1" kern="1200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PPh</a:t>
          </a:r>
          <a:r>
            <a:rPr lang="en-US" sz="2200" b="1" kern="1200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, </a:t>
          </a:r>
          <a:r>
            <a:rPr lang="en-US" sz="2200" b="1" kern="1200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ditetapkan</a:t>
          </a:r>
          <a:r>
            <a:rPr lang="en-US" sz="2200" b="1" kern="1200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kern="1200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sesuai</a:t>
          </a:r>
          <a:r>
            <a:rPr lang="en-US" sz="2200" b="1" kern="1200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KMK</a:t>
          </a:r>
        </a:p>
      </dsp:txBody>
      <dsp:txXfrm>
        <a:off x="1208750" y="2579904"/>
        <a:ext cx="5732631" cy="1014981"/>
      </dsp:txXfrm>
    </dsp:sp>
    <dsp:sp modelId="{E9FC6638-58F5-44DC-90EB-276C569F0BD3}">
      <dsp:nvSpPr>
        <dsp:cNvPr id="0" name=""/>
        <dsp:cNvSpPr/>
      </dsp:nvSpPr>
      <dsp:spPr>
        <a:xfrm>
          <a:off x="1770184" y="3822489"/>
          <a:ext cx="7080738" cy="1078137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481415"/>
            <a:satOff val="10166"/>
            <a:lumOff val="270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Penggabungan</a:t>
          </a:r>
          <a:r>
            <a:rPr lang="en-US" sz="2200" b="1" kern="1200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kern="1200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dilakukan</a:t>
          </a:r>
          <a:r>
            <a:rPr lang="en-US" sz="2200" b="1" kern="1200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kern="1200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dalam</a:t>
          </a:r>
          <a:r>
            <a:rPr lang="en-US" sz="2200" b="1" kern="1200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kern="1200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tahun</a:t>
          </a:r>
          <a:r>
            <a:rPr lang="en-US" sz="2200" b="1" kern="1200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kern="1200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pajak</a:t>
          </a:r>
          <a:r>
            <a:rPr lang="en-US" sz="2200" b="1" kern="1200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kern="1200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diperolehnya</a:t>
          </a:r>
          <a:r>
            <a:rPr lang="en-US" sz="2200" b="1" kern="1200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kern="1200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penghasilan</a:t>
          </a:r>
          <a:r>
            <a:rPr lang="en-US" sz="2200" b="1" kern="1200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2200" b="1" kern="1200" dirty="0" err="1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tersebut</a:t>
          </a:r>
          <a:r>
            <a:rPr lang="en-US" sz="2200" b="1" kern="1200" dirty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.</a:t>
          </a:r>
        </a:p>
      </dsp:txBody>
      <dsp:txXfrm>
        <a:off x="1801762" y="3854067"/>
        <a:ext cx="5723780" cy="1014981"/>
      </dsp:txXfrm>
    </dsp:sp>
    <dsp:sp modelId="{E99EFE9F-86AD-4DA6-B710-2E031B2771E2}">
      <dsp:nvSpPr>
        <dsp:cNvPr id="0" name=""/>
        <dsp:cNvSpPr/>
      </dsp:nvSpPr>
      <dsp:spPr>
        <a:xfrm>
          <a:off x="6379948" y="825755"/>
          <a:ext cx="700789" cy="700789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lumMod val="5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b="1" kern="1200">
            <a:latin typeface="Calibri" pitchFamily="34" charset="0"/>
            <a:cs typeface="Calibri" pitchFamily="34" charset="0"/>
          </a:endParaRPr>
        </a:p>
      </dsp:txBody>
      <dsp:txXfrm>
        <a:off x="6537626" y="825755"/>
        <a:ext cx="385433" cy="527344"/>
      </dsp:txXfrm>
    </dsp:sp>
    <dsp:sp modelId="{1CAB7EE6-A738-4FED-A922-AD3A784C345E}">
      <dsp:nvSpPr>
        <dsp:cNvPr id="0" name=""/>
        <dsp:cNvSpPr/>
      </dsp:nvSpPr>
      <dsp:spPr>
        <a:xfrm>
          <a:off x="6972960" y="2099918"/>
          <a:ext cx="700789" cy="700789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lumMod val="5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b="1" kern="1200">
            <a:latin typeface="Calibri" pitchFamily="34" charset="0"/>
            <a:cs typeface="Calibri" pitchFamily="34" charset="0"/>
          </a:endParaRPr>
        </a:p>
      </dsp:txBody>
      <dsp:txXfrm>
        <a:off x="7130638" y="2099918"/>
        <a:ext cx="385433" cy="527344"/>
      </dsp:txXfrm>
    </dsp:sp>
    <dsp:sp modelId="{7C7C70ED-04CB-4099-9576-22179EF4691E}">
      <dsp:nvSpPr>
        <dsp:cNvPr id="0" name=""/>
        <dsp:cNvSpPr/>
      </dsp:nvSpPr>
      <dsp:spPr>
        <a:xfrm>
          <a:off x="7557121" y="3374081"/>
          <a:ext cx="700789" cy="700789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lumMod val="5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just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b="1" kern="1200">
            <a:latin typeface="Calibri" pitchFamily="34" charset="0"/>
            <a:cs typeface="Calibri" pitchFamily="34" charset="0"/>
          </a:endParaRPr>
        </a:p>
      </dsp:txBody>
      <dsp:txXfrm>
        <a:off x="7714799" y="3374081"/>
        <a:ext cx="385433" cy="5273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E6497-FB7F-4D55-991B-318CF92BAD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EADFE6-849E-97F8-F0B1-9DFFBAFAA7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1711E-7461-69C6-3ECD-2A2022963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FFAA-D54C-E648-8AC7-8BB4B6D5582C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AE06AE-B7C4-9823-EE57-F67AD8634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4060CB-6AA5-99F2-D08E-79843CC34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CFBB-0D2C-1C42-B997-0AC3EEDF0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614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978A0-2053-3264-6E67-0FDA14BC8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91B522-E9B7-0086-E675-574D56C4C5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74017-F126-35D2-0704-2A81422E8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FFAA-D54C-E648-8AC7-8BB4B6D5582C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6830B-A626-8EF7-A5A0-0B57C6498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2ED9A-BDEF-6E85-65AF-30E362FA7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CFBB-0D2C-1C42-B997-0AC3EEDF0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560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8EFA47-6FB2-E32D-A191-37B97C9CFC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4DE53F-2CC1-18DF-957A-A180D94822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F2ADC-B5EA-B537-68D4-E7D595654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FFAA-D54C-E648-8AC7-8BB4B6D5582C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29AD5-EA43-B673-DE67-DDBDD42A7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05E28-3E02-A00D-E440-55819C4A4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CFBB-0D2C-1C42-B997-0AC3EEDF0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56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60358-B442-788D-53A5-FB83E80D9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2DD1D9-DC04-090A-D389-B07F5F76EC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84495-A522-AF49-C0D1-3DD200E67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6981B-2630-614F-A58D-1A14FD04FE0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9641D-BB01-E54D-0DF0-3FECFB533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13FFC-EBB1-C42D-A1AA-BFBFFAE2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76B3-1D4A-C740-9139-2305630C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05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060C-3BC9-3E8C-7E83-7FAF1427E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3E3EB-E8B9-6600-EF5F-22FD0957C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32E2E-9E79-B29F-BB6B-B1DC2A30D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6981B-2630-614F-A58D-1A14FD04FE0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D329E-D788-3F92-0738-0FC3E1576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212EB-D1C3-4D3D-4C18-B8432DD19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76B3-1D4A-C740-9139-2305630C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7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55BC4-81D6-F617-DF5C-DE64C8689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BA10C7-BEF0-2EA9-658B-E388A951DA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2BB1-D60F-E861-C261-80F4AB346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6981B-2630-614F-A58D-1A14FD04FE0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5FB1DF-4CA7-81CA-97DC-83BC1F974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5A4B6-B611-C4A5-EBB4-C1550284C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76B3-1D4A-C740-9139-2305630C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761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F4F52-8237-7F07-26D2-2148F1367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48067-4A84-CC45-6CD6-E7204392CB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B1DD5A-E289-CB2A-68BF-840A3CEE3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FE4F69-AC0B-FE02-45D7-E3FD6D0BD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6981B-2630-614F-A58D-1A14FD04FE0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37CF6F-8CD2-CF27-6800-C81CD07A6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76D071-60DE-4734-47A7-B2B81E3D9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76B3-1D4A-C740-9139-2305630C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24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E803-3A9D-5197-0CC8-F236774BE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3CA7BE-FA77-DFC9-CA20-1546F5C4D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22C0E4-DD29-5AAA-3D56-A421D5DAB1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7BC340-E6F6-A4E4-A3FD-948355B384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EBD73B-2B7B-9A68-8FA2-76D59BEAC4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2395CE-DED7-D4E8-312D-295536B98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6981B-2630-614F-A58D-1A14FD04FE0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DA6737-A9C8-8F6C-BB6B-2EB33B718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B69ACE-4E92-C47E-4003-8EF24CF8A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76B3-1D4A-C740-9139-2305630C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12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F9527-8470-3B9D-7EA4-14AF5CAEB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4FA116-271A-C4B0-D63F-5B295F41F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6981B-2630-614F-A58D-1A14FD04FE0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9AA46E-C998-DBAF-9717-F5351D01B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2F710D-6765-AF45-D5FE-3E0BE2755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76B3-1D4A-C740-9139-2305630C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961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293B3D-942A-DE84-978B-DACD1B8E7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6981B-2630-614F-A58D-1A14FD04FE0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CEFF05-15F4-BB3B-FC41-DA9A2CC15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338D6-7E71-A8DC-1529-AFD0835D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76B3-1D4A-C740-9139-2305630C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847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5BD3E-855B-76FC-537F-7E9DE2EDE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B23A9-AD25-3A99-15DD-28CC2EE59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770484-B869-35B7-E53D-858242BAA0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347B4E-1B8E-ED20-53F4-DC38058EE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6981B-2630-614F-A58D-1A14FD04FE0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FF67C7-D50C-397D-ECC7-773F8410F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D22D24-990C-0CCF-40B4-DA00C5E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76B3-1D4A-C740-9139-2305630C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5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80621-C039-9F0C-B460-EDB604802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2C010-E74F-98D2-124C-7F2A8C116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1FDBCC-3081-883F-D29D-D6A23FE63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FFAA-D54C-E648-8AC7-8BB4B6D5582C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1D2A2-5879-AC88-59C2-D5947F0B4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17619-04DC-53E9-34C6-6334F1937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CFBB-0D2C-1C42-B997-0AC3EEDF0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139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5DD4B-22DB-2AFD-5012-D554819C9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67DFE1-0464-0BE6-03BC-2040A6F8B4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33361B-250A-25F7-73CC-2E028F60A0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243C34-604F-E6F9-E1A0-9B6E8233B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6981B-2630-614F-A58D-1A14FD04FE0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ADEEF1-0644-C8B7-A724-70140D686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B65004-4A29-1165-CD60-226A014F6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76B3-1D4A-C740-9139-2305630C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9647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699A9-BA73-EE8D-E2EF-E68F88BAF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66855A-8AFC-67E3-CA35-16D36EF07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EE87BF-2484-D8F9-B841-438AE4A16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6981B-2630-614F-A58D-1A14FD04FE0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3CA03-733A-98AB-378D-60DCC590E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534CC-984B-3CAC-70B4-C145C3BB4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76B3-1D4A-C740-9139-2305630C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67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FA1D99-54D5-A3EB-B5B3-A925ADC1EF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1A32E1-5403-92A8-FAAD-E4EE25B5F8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1CEB8-1D0F-06E9-3C06-9CBC05C22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6981B-2630-614F-A58D-1A14FD04FE0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14581-9762-ED2A-EB2D-B443FEC4B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5C01B-CB34-D969-0333-FA4932A47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76B3-1D4A-C740-9139-2305630C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534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EA587-EABF-2F4C-E2FC-BD65B0DD0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9702EA-7B55-3950-EA9C-4ED4C1562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48308-8BC3-D789-5FA6-4856DBFFD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FFAA-D54C-E648-8AC7-8BB4B6D5582C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60B19-A1B4-B42E-F8DF-E7E0BB5B1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2C393-7C02-34D0-7CE0-CEA2E6C26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CFBB-0D2C-1C42-B997-0AC3EEDF0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191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7C512-B1CD-2000-403C-893975F98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53439-A367-5207-5822-826ADC8C70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5F62BE-BD8F-9FE0-B9C5-F02DA4492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AB8182-5EEC-647E-9C88-D47CF8020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FFAA-D54C-E648-8AC7-8BB4B6D5582C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D3519-60B5-A43A-CF93-F167F837B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37758D-7069-2850-B0FB-DF09B5CD6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CFBB-0D2C-1C42-B997-0AC3EEDF0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086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24C73-88B6-DE5A-579D-62AB45495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E9F13-1D21-7198-5BC0-19DC3C9AE1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9CE1F2-C44A-A374-62F4-08548E7C6B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6C61C4-0444-8772-D1E9-E0A238DA86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AC66A3-908E-89B9-0B84-026955578B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C647BB-3479-651E-BEC4-945E23B3F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FFAA-D54C-E648-8AC7-8BB4B6D5582C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237572-559D-A867-2612-2D4584431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8B04F4-A5BB-796E-CBA9-7A17E9741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CFBB-0D2C-1C42-B997-0AC3EEDF0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2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F1E0D-48FA-8505-4170-FDAAB64E4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0AD18E-AA38-9B48-AC18-737F4083F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FFAA-D54C-E648-8AC7-8BB4B6D5582C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9E734F-4C42-7B4C-FBCB-BEE267B42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67DE2-FFCE-E0F2-EAA7-327990BC7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CFBB-0D2C-1C42-B997-0AC3EEDF0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98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215FBD-7FA3-B87E-BC18-8F752F9B0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FFAA-D54C-E648-8AC7-8BB4B6D5582C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CF3091-213A-5C6B-C2D2-2376E405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B43BDD-7527-98C4-E37C-DEBD3A687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CFBB-0D2C-1C42-B997-0AC3EEDF0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84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C6E04-FE14-6D57-E722-C94A08C46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23E60-D189-CAC9-5C13-1D9DCB460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2926C9-DE81-BEEE-D901-2AA19D9680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803D9B-A2B0-C79D-E31A-E51FA4FB4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FFAA-D54C-E648-8AC7-8BB4B6D5582C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FAFF98-1CBF-A8C3-7844-5566508D2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DB6E4F-BD01-AA05-095F-E0B887B7B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CFBB-0D2C-1C42-B997-0AC3EEDF0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1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445B7-7D8E-E766-DBB1-598AE863B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8756E1-43CA-3EDE-99DE-77B38AF254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6BD100-6DF9-9318-D9A2-3096073D9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962A95-2292-D0C5-F7D5-C43F6D040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FFAA-D54C-E648-8AC7-8BB4B6D5582C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EE16F2-AEB3-CC49-2805-20FDA48C4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BD7A15-EA64-5FDF-1951-E7AB1F77C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CFBB-0D2C-1C42-B997-0AC3EEDF0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58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4B1765-FD65-AD23-9D6E-14109872F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A28F4A-A89B-D850-7963-A87DFE788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EE544-ED06-E3BC-47D7-250A26D4D7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BFFAA-D54C-E648-8AC7-8BB4B6D5582C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64E7B-9DE6-3984-7448-A16F14FA99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B9F8A-799A-8C95-5AB9-577918F6AE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CCFBB-0D2C-1C42-B997-0AC3EEDF0CD1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-up of a calculator&#10;&#10;Description automatically generated with medium confidence">
            <a:extLst>
              <a:ext uri="{FF2B5EF4-FFF2-40B4-BE49-F238E27FC236}">
                <a16:creationId xmlns:a16="http://schemas.microsoft.com/office/drawing/2014/main" id="{2066F412-3713-583C-08FA-5162189796A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52400" y="5689351"/>
            <a:ext cx="2012066" cy="1292473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93D38E-2EA0-08B0-B8DE-E834DBC9CE09}"/>
              </a:ext>
            </a:extLst>
          </p:cNvPr>
          <p:cNvCxnSpPr>
            <a:cxnSpLocks/>
          </p:cNvCxnSpPr>
          <p:nvPr userDrawn="1"/>
        </p:nvCxnSpPr>
        <p:spPr>
          <a:xfrm>
            <a:off x="2164466" y="6538912"/>
            <a:ext cx="9745883" cy="207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335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C133B1-BA1D-CF4D-E507-71FEF6F06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275F7E-A602-6E07-69E1-4AAC08D99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A4391-FD83-57FE-1776-7A3EDE9209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6981B-2630-614F-A58D-1A14FD04FE0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3949C-16B7-8716-4518-8A1D26F6BE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DD834-47A2-9993-EC0D-519FF01925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276B3-1D4A-C740-9139-2305630C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07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95CA9-6BAD-4B9C-0D8F-2F4F928443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FABB7A-20CC-53F2-E6EA-E583105967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text, grass, sky&#10;&#10;Description automatically generated">
            <a:extLst>
              <a:ext uri="{FF2B5EF4-FFF2-40B4-BE49-F238E27FC236}">
                <a16:creationId xmlns:a16="http://schemas.microsoft.com/office/drawing/2014/main" id="{2211E496-3DC7-2102-8571-2855C60846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27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834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908" y="184747"/>
            <a:ext cx="8270631" cy="994752"/>
          </a:xfrm>
          <a:solidFill>
            <a:schemeClr val="accent4"/>
          </a:solidFill>
        </p:spPr>
        <p:txBody>
          <a:bodyPr/>
          <a:lstStyle/>
          <a:p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Penggabungan</a:t>
            </a:r>
            <a:r>
              <a:rPr lang="en-US" dirty="0"/>
              <a:t> </a:t>
            </a:r>
            <a:r>
              <a:rPr lang="en-US" dirty="0" err="1"/>
              <a:t>Penghasilan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578117"/>
              </p:ext>
            </p:extLst>
          </p:nvPr>
        </p:nvGraphicFramePr>
        <p:xfrm>
          <a:off x="1981200" y="1500174"/>
          <a:ext cx="8850923" cy="49006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00801"/>
            <a:ext cx="2133600" cy="320675"/>
          </a:xfrm>
          <a:prstGeom prst="rect">
            <a:avLst/>
          </a:prstGeom>
        </p:spPr>
        <p:txBody>
          <a:bodyPr/>
          <a:lstStyle/>
          <a:p>
            <a:fld id="{C8917DDB-6779-4320-89F1-0A441ABEDE43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4"/>
          <p:cNvSpPr/>
          <p:nvPr/>
        </p:nvSpPr>
        <p:spPr>
          <a:xfrm>
            <a:off x="1614518" y="1443038"/>
            <a:ext cx="10120282" cy="4843482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75846"/>
            <a:ext cx="6547339" cy="1152911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r>
              <a:rPr lang="en-US" dirty="0" err="1"/>
              <a:t>Ilustrasi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Penggabungan</a:t>
            </a:r>
            <a:r>
              <a:rPr lang="en-US" dirty="0"/>
              <a:t> </a:t>
            </a:r>
            <a:r>
              <a:rPr lang="en-US" dirty="0" err="1"/>
              <a:t>Transaksi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585906"/>
            <a:ext cx="8686800" cy="91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cs typeface="Calibri" pitchFamily="34" charset="0"/>
              </a:rPr>
              <a:t>	PT. </a:t>
            </a:r>
            <a:r>
              <a:rPr lang="en-US" sz="2000" dirty="0" err="1">
                <a:cs typeface="Calibri" pitchFamily="34" charset="0"/>
              </a:rPr>
              <a:t>Perlak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menerima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dan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memperoleh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beberapa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penghasilan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netto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dari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sumber</a:t>
            </a:r>
            <a:r>
              <a:rPr lang="en-US" sz="2000" dirty="0">
                <a:cs typeface="Calibri" pitchFamily="34" charset="0"/>
              </a:rPr>
              <a:t> LN </a:t>
            </a:r>
            <a:r>
              <a:rPr lang="en-US" sz="2000" dirty="0" err="1">
                <a:cs typeface="Calibri" pitchFamily="34" charset="0"/>
              </a:rPr>
              <a:t>dalam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tahun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pajak</a:t>
            </a:r>
            <a:r>
              <a:rPr lang="en-US" sz="2000" dirty="0">
                <a:cs typeface="Calibri" pitchFamily="34" charset="0"/>
              </a:rPr>
              <a:t> 2011, </a:t>
            </a:r>
            <a:r>
              <a:rPr lang="en-US" sz="2000" dirty="0" err="1">
                <a:cs typeface="Calibri" pitchFamily="34" charset="0"/>
              </a:rPr>
              <a:t>sebagai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berikut</a:t>
            </a:r>
            <a:r>
              <a:rPr lang="en-US" sz="2000" dirty="0">
                <a:cs typeface="Calibri" pitchFamily="34" charset="0"/>
              </a:rPr>
              <a:t>:</a:t>
            </a:r>
          </a:p>
          <a:p>
            <a:pPr marL="744538" algn="just"/>
            <a:r>
              <a:rPr lang="en-US" sz="2000" dirty="0" err="1">
                <a:cs typeface="Calibri" pitchFamily="34" charset="0"/>
              </a:rPr>
              <a:t>Penghasilan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dari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hasil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usaha</a:t>
            </a:r>
            <a:r>
              <a:rPr lang="en-US" sz="2000" dirty="0">
                <a:cs typeface="Calibri" pitchFamily="34" charset="0"/>
              </a:rPr>
              <a:t> di Bosnia </a:t>
            </a:r>
            <a:r>
              <a:rPr lang="en-US" sz="2000" dirty="0" err="1">
                <a:cs typeface="Calibri" pitchFamily="34" charset="0"/>
              </a:rPr>
              <a:t>dalam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tahun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pajak</a:t>
            </a:r>
            <a:r>
              <a:rPr lang="en-US" sz="2000" dirty="0">
                <a:cs typeface="Calibri" pitchFamily="34" charset="0"/>
              </a:rPr>
              <a:t> 2011 </a:t>
            </a:r>
            <a:r>
              <a:rPr lang="en-US" sz="2000" dirty="0" err="1">
                <a:cs typeface="Calibri" pitchFamily="34" charset="0"/>
              </a:rPr>
              <a:t>sebesar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Rp</a:t>
            </a:r>
            <a:r>
              <a:rPr lang="en-US" sz="2000" dirty="0">
                <a:cs typeface="Calibri" pitchFamily="34" charset="0"/>
              </a:rPr>
              <a:t> 500.000.000,00.</a:t>
            </a:r>
          </a:p>
          <a:p>
            <a:pPr marL="744538" algn="just"/>
            <a:r>
              <a:rPr lang="en-US" sz="2000" dirty="0" err="1">
                <a:cs typeface="Calibri" pitchFamily="34" charset="0"/>
              </a:rPr>
              <a:t>Dividen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atas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pemilikan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saham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pada</a:t>
            </a:r>
            <a:r>
              <a:rPr lang="en-US" sz="2000" dirty="0">
                <a:cs typeface="Calibri" pitchFamily="34" charset="0"/>
              </a:rPr>
              <a:t> Rome Co. di Italia </a:t>
            </a:r>
            <a:r>
              <a:rPr lang="en-US" sz="2000" dirty="0" err="1">
                <a:cs typeface="Calibri" pitchFamily="34" charset="0"/>
              </a:rPr>
              <a:t>sebesar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Rp</a:t>
            </a:r>
            <a:r>
              <a:rPr lang="en-US" sz="2000" dirty="0">
                <a:cs typeface="Calibri" pitchFamily="34" charset="0"/>
              </a:rPr>
              <a:t> 75.000.000,00 yang </a:t>
            </a:r>
            <a:r>
              <a:rPr lang="en-US" sz="2000" dirty="0" err="1">
                <a:cs typeface="Calibri" pitchFamily="34" charset="0"/>
              </a:rPr>
              <a:t>berasal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dari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keuntungan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tahun</a:t>
            </a:r>
            <a:r>
              <a:rPr lang="en-US" sz="2000" dirty="0">
                <a:cs typeface="Calibri" pitchFamily="34" charset="0"/>
              </a:rPr>
              <a:t> 2009 yang </a:t>
            </a:r>
            <a:r>
              <a:rPr lang="en-US" sz="2000" dirty="0" err="1">
                <a:cs typeface="Calibri" pitchFamily="34" charset="0"/>
              </a:rPr>
              <a:t>ditetapkan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dalam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rapat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pemegang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saham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tahun</a:t>
            </a:r>
            <a:r>
              <a:rPr lang="en-US" sz="2000" dirty="0">
                <a:cs typeface="Calibri" pitchFamily="34" charset="0"/>
              </a:rPr>
              <a:t> 2010 </a:t>
            </a:r>
            <a:r>
              <a:rPr lang="en-US" sz="2000" dirty="0" err="1">
                <a:cs typeface="Calibri" pitchFamily="34" charset="0"/>
              </a:rPr>
              <a:t>dan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baru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dibayarkan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tahun</a:t>
            </a:r>
            <a:r>
              <a:rPr lang="en-US" sz="2000" dirty="0">
                <a:cs typeface="Calibri" pitchFamily="34" charset="0"/>
              </a:rPr>
              <a:t> 2011.</a:t>
            </a:r>
          </a:p>
          <a:p>
            <a:pPr marL="744538" algn="just"/>
            <a:r>
              <a:rPr lang="en-US" sz="2000" dirty="0" err="1">
                <a:cs typeface="Calibri" pitchFamily="34" charset="0"/>
              </a:rPr>
              <a:t>Dividen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atas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penyertaan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saham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sebesar</a:t>
            </a:r>
            <a:r>
              <a:rPr lang="en-US" sz="2000" dirty="0">
                <a:cs typeface="Calibri" pitchFamily="34" charset="0"/>
              </a:rPr>
              <a:t> 50% </a:t>
            </a:r>
            <a:r>
              <a:rPr lang="en-US" sz="2000" dirty="0" err="1">
                <a:cs typeface="Calibri" pitchFamily="34" charset="0"/>
              </a:rPr>
              <a:t>pada</a:t>
            </a:r>
            <a:r>
              <a:rPr lang="en-US" sz="2000" dirty="0">
                <a:cs typeface="Calibri" pitchFamily="34" charset="0"/>
              </a:rPr>
              <a:t> Zurich Corp. di Swiss yang </a:t>
            </a:r>
            <a:r>
              <a:rPr lang="en-US" sz="2000" dirty="0" err="1">
                <a:cs typeface="Calibri" pitchFamily="34" charset="0"/>
              </a:rPr>
              <a:t>sebesar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Rp</a:t>
            </a:r>
            <a:r>
              <a:rPr lang="en-US" sz="2000" dirty="0">
                <a:cs typeface="Calibri" pitchFamily="34" charset="0"/>
              </a:rPr>
              <a:t> 175.000.000,00 yang </a:t>
            </a:r>
            <a:r>
              <a:rPr lang="en-US" sz="2000" dirty="0" err="1">
                <a:cs typeface="Calibri" pitchFamily="34" charset="0"/>
              </a:rPr>
              <a:t>berasal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dari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keuntungan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tahun</a:t>
            </a:r>
            <a:r>
              <a:rPr lang="en-US" sz="2000" dirty="0">
                <a:cs typeface="Calibri" pitchFamily="34" charset="0"/>
              </a:rPr>
              <a:t> 2009, </a:t>
            </a:r>
            <a:r>
              <a:rPr lang="en-US" sz="2000" dirty="0" err="1">
                <a:cs typeface="Calibri" pitchFamily="34" charset="0"/>
              </a:rPr>
              <a:t>namun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berdasarkan</a:t>
            </a:r>
            <a:r>
              <a:rPr lang="en-US" sz="2000" dirty="0">
                <a:cs typeface="Calibri" pitchFamily="34" charset="0"/>
              </a:rPr>
              <a:t> KMK </a:t>
            </a:r>
            <a:r>
              <a:rPr lang="en-US" sz="2000" dirty="0" err="1">
                <a:cs typeface="Calibri" pitchFamily="34" charset="0"/>
              </a:rPr>
              <a:t>baru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diperoleh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tahun</a:t>
            </a:r>
            <a:r>
              <a:rPr lang="en-US" sz="2000" dirty="0">
                <a:cs typeface="Calibri" pitchFamily="34" charset="0"/>
              </a:rPr>
              <a:t> 2011.</a:t>
            </a:r>
          </a:p>
          <a:p>
            <a:pPr marL="744538" algn="just"/>
            <a:r>
              <a:rPr lang="en-US" sz="2000" dirty="0" err="1">
                <a:cs typeface="Calibri" pitchFamily="34" charset="0"/>
              </a:rPr>
              <a:t>Bunga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kuartal</a:t>
            </a:r>
            <a:r>
              <a:rPr lang="en-US" sz="2000" dirty="0">
                <a:cs typeface="Calibri" pitchFamily="34" charset="0"/>
              </a:rPr>
              <a:t> I </a:t>
            </a:r>
            <a:r>
              <a:rPr lang="en-US" sz="2000" dirty="0" err="1">
                <a:cs typeface="Calibri" pitchFamily="34" charset="0"/>
              </a:rPr>
              <a:t>tahun</a:t>
            </a:r>
            <a:r>
              <a:rPr lang="en-US" sz="2000" dirty="0">
                <a:cs typeface="Calibri" pitchFamily="34" charset="0"/>
              </a:rPr>
              <a:t> 2011 </a:t>
            </a:r>
            <a:r>
              <a:rPr lang="en-US" sz="2000" dirty="0" err="1">
                <a:cs typeface="Calibri" pitchFamily="34" charset="0"/>
              </a:rPr>
              <a:t>sebesar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Rp</a:t>
            </a:r>
            <a:r>
              <a:rPr lang="en-US" sz="2000" dirty="0">
                <a:cs typeface="Calibri" pitchFamily="34" charset="0"/>
              </a:rPr>
              <a:t> 35.000.000,00 </a:t>
            </a:r>
            <a:r>
              <a:rPr lang="en-US" sz="2000" dirty="0" err="1">
                <a:cs typeface="Calibri" pitchFamily="34" charset="0"/>
              </a:rPr>
              <a:t>dari</a:t>
            </a:r>
            <a:r>
              <a:rPr lang="en-US" sz="2000" dirty="0">
                <a:cs typeface="Calibri" pitchFamily="34" charset="0"/>
              </a:rPr>
              <a:t> Vienna </a:t>
            </a:r>
            <a:r>
              <a:rPr lang="en-US" sz="2000" dirty="0" err="1">
                <a:cs typeface="Calibri" pitchFamily="34" charset="0"/>
              </a:rPr>
              <a:t>GmBH</a:t>
            </a:r>
            <a:r>
              <a:rPr lang="en-US" sz="2000" dirty="0">
                <a:cs typeface="Calibri" pitchFamily="34" charset="0"/>
              </a:rPr>
              <a:t>. di Austria yang </a:t>
            </a:r>
            <a:r>
              <a:rPr lang="en-US" sz="2000" dirty="0" err="1">
                <a:cs typeface="Calibri" pitchFamily="34" charset="0"/>
              </a:rPr>
              <a:t>baru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akan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diterima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bulan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Januari</a:t>
            </a:r>
            <a:r>
              <a:rPr lang="en-US" sz="2000" dirty="0">
                <a:cs typeface="Calibri" pitchFamily="34" charset="0"/>
              </a:rPr>
              <a:t> 2012.</a:t>
            </a:r>
          </a:p>
          <a:p>
            <a:pPr marL="0" indent="0" algn="just">
              <a:buNone/>
            </a:pPr>
            <a:r>
              <a:rPr lang="en-US" sz="2000" dirty="0" err="1">
                <a:cs typeface="Calibri" pitchFamily="34" charset="0"/>
              </a:rPr>
              <a:t>Penghasilan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mana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sajakah</a:t>
            </a:r>
            <a:r>
              <a:rPr lang="en-US" sz="2000" dirty="0">
                <a:cs typeface="Calibri" pitchFamily="34" charset="0"/>
              </a:rPr>
              <a:t> yang </a:t>
            </a:r>
            <a:r>
              <a:rPr lang="en-US" sz="2000" dirty="0" err="1">
                <a:cs typeface="Calibri" pitchFamily="34" charset="0"/>
              </a:rPr>
              <a:t>dapat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digabungkan</a:t>
            </a:r>
            <a:r>
              <a:rPr lang="en-US" sz="2000" dirty="0">
                <a:cs typeface="Calibri" pitchFamily="34" charset="0"/>
              </a:rPr>
              <a:t> di </a:t>
            </a:r>
            <a:r>
              <a:rPr lang="en-US" sz="2000" dirty="0" err="1">
                <a:cs typeface="Calibri" pitchFamily="34" charset="0"/>
              </a:rPr>
              <a:t>tahun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fiskal</a:t>
            </a:r>
            <a:r>
              <a:rPr lang="en-US" sz="2000" dirty="0">
                <a:cs typeface="Calibri" pitchFamily="34" charset="0"/>
              </a:rPr>
              <a:t> 2011?</a:t>
            </a:r>
          </a:p>
          <a:p>
            <a:pPr marL="744538" algn="just"/>
            <a:endParaRPr lang="en-US" sz="2000" dirty="0"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00801"/>
            <a:ext cx="2133600" cy="320675"/>
          </a:xfrm>
          <a:prstGeom prst="rect">
            <a:avLst/>
          </a:prstGeom>
        </p:spPr>
        <p:txBody>
          <a:bodyPr/>
          <a:lstStyle/>
          <a:p>
            <a:fld id="{C8917DDB-6779-4320-89F1-0A441ABEDE43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4"/>
          <p:cNvSpPr/>
          <p:nvPr/>
        </p:nvSpPr>
        <p:spPr>
          <a:xfrm>
            <a:off x="1600199" y="1371600"/>
            <a:ext cx="9407769" cy="5257800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954" y="46037"/>
            <a:ext cx="4648200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err="1"/>
              <a:t>Ilustrasi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752600"/>
            <a:ext cx="8686800" cy="533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>
                <a:cs typeface="Calibri" pitchFamily="34" charset="0"/>
              </a:rPr>
              <a:t>Jawaban</a:t>
            </a:r>
            <a:r>
              <a:rPr lang="en-US" sz="2400" dirty="0">
                <a:cs typeface="Calibri" pitchFamily="34" charset="0"/>
              </a:rPr>
              <a:t>	:</a:t>
            </a:r>
          </a:p>
          <a:p>
            <a:pPr marL="0" indent="0">
              <a:buNone/>
            </a:pPr>
            <a:r>
              <a:rPr lang="en-US" sz="2400" dirty="0" err="1">
                <a:cs typeface="Calibri" pitchFamily="34" charset="0"/>
              </a:rPr>
              <a:t>Penghasilan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dari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sumber</a:t>
            </a:r>
            <a:r>
              <a:rPr lang="en-US" sz="2400" dirty="0">
                <a:cs typeface="Calibri" pitchFamily="34" charset="0"/>
              </a:rPr>
              <a:t> LN yang </a:t>
            </a:r>
            <a:r>
              <a:rPr lang="en-US" sz="2400" dirty="0" err="1">
                <a:cs typeface="Calibri" pitchFamily="34" charset="0"/>
              </a:rPr>
              <a:t>digabungkan</a:t>
            </a:r>
            <a:r>
              <a:rPr lang="en-US" sz="2400" dirty="0">
                <a:cs typeface="Calibri" pitchFamily="34" charset="0"/>
              </a:rPr>
              <a:t> di </a:t>
            </a:r>
            <a:r>
              <a:rPr lang="en-US" sz="2400" dirty="0" err="1">
                <a:cs typeface="Calibri" pitchFamily="34" charset="0"/>
              </a:rPr>
              <a:t>tahun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fiskal</a:t>
            </a:r>
            <a:r>
              <a:rPr lang="en-US" sz="2400" dirty="0">
                <a:cs typeface="Calibri" pitchFamily="34" charset="0"/>
              </a:rPr>
              <a:t> 2011 </a:t>
            </a:r>
            <a:r>
              <a:rPr lang="en-US" sz="2400" dirty="0" err="1">
                <a:cs typeface="Calibri" pitchFamily="34" charset="0"/>
              </a:rPr>
              <a:t>meliputi</a:t>
            </a:r>
            <a:r>
              <a:rPr lang="en-US" sz="2400" dirty="0">
                <a:cs typeface="Calibri" pitchFamily="34" charset="0"/>
              </a:rPr>
              <a:t>:</a:t>
            </a:r>
          </a:p>
          <a:p>
            <a:pPr marL="744538"/>
            <a:r>
              <a:rPr lang="en-US" sz="2400" dirty="0" err="1">
                <a:cs typeface="Calibri" pitchFamily="34" charset="0"/>
              </a:rPr>
              <a:t>Penghasilan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dari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hasil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usaha</a:t>
            </a:r>
            <a:r>
              <a:rPr lang="en-US" sz="2400" dirty="0">
                <a:cs typeface="Calibri" pitchFamily="34" charset="0"/>
              </a:rPr>
              <a:t> di Bosnia.</a:t>
            </a:r>
          </a:p>
          <a:p>
            <a:pPr marL="744538"/>
            <a:r>
              <a:rPr lang="en-US" sz="2400" dirty="0" err="1">
                <a:cs typeface="Calibri" pitchFamily="34" charset="0"/>
              </a:rPr>
              <a:t>Dividen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atas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pemilikan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saham</a:t>
            </a:r>
            <a:r>
              <a:rPr lang="en-US" sz="2400" dirty="0">
                <a:cs typeface="Calibri" pitchFamily="34" charset="0"/>
              </a:rPr>
              <a:t> di Italia.</a:t>
            </a:r>
          </a:p>
          <a:p>
            <a:pPr marL="744538"/>
            <a:r>
              <a:rPr lang="en-US" sz="2400" dirty="0" err="1">
                <a:cs typeface="Calibri" pitchFamily="34" charset="0"/>
              </a:rPr>
              <a:t>Dividen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atas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penyertaan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saham</a:t>
            </a:r>
            <a:r>
              <a:rPr lang="en-US" sz="2400" dirty="0">
                <a:cs typeface="Calibri" pitchFamily="34" charset="0"/>
              </a:rPr>
              <a:t> di Swiss.</a:t>
            </a:r>
          </a:p>
          <a:p>
            <a:pPr marL="0" indent="0">
              <a:buNone/>
            </a:pPr>
            <a:r>
              <a:rPr lang="en-US" sz="2400" dirty="0" err="1">
                <a:cs typeface="Calibri" pitchFamily="34" charset="0"/>
              </a:rPr>
              <a:t>Adapun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penghasilan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bunga</a:t>
            </a:r>
            <a:r>
              <a:rPr lang="en-US" sz="2400" dirty="0">
                <a:cs typeface="Calibri" pitchFamily="34" charset="0"/>
              </a:rPr>
              <a:t> Austria </a:t>
            </a:r>
            <a:r>
              <a:rPr lang="en-US" sz="2400" dirty="0" err="1">
                <a:cs typeface="Calibri" pitchFamily="34" charset="0"/>
              </a:rPr>
              <a:t>akan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digabungkan</a:t>
            </a:r>
            <a:r>
              <a:rPr lang="en-US" sz="2400" dirty="0">
                <a:cs typeface="Calibri" pitchFamily="34" charset="0"/>
              </a:rPr>
              <a:t> di </a:t>
            </a:r>
            <a:r>
              <a:rPr lang="en-US" sz="2400" dirty="0" err="1">
                <a:cs typeface="Calibri" pitchFamily="34" charset="0"/>
              </a:rPr>
              <a:t>tahun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fiskal</a:t>
            </a:r>
            <a:r>
              <a:rPr lang="en-US" sz="2400" dirty="0">
                <a:cs typeface="Calibri" pitchFamily="34" charset="0"/>
              </a:rPr>
              <a:t> 2012.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00801"/>
            <a:ext cx="2133600" cy="320675"/>
          </a:xfrm>
          <a:prstGeom prst="rect">
            <a:avLst/>
          </a:prstGeom>
        </p:spPr>
        <p:txBody>
          <a:bodyPr/>
          <a:lstStyle/>
          <a:p>
            <a:fld id="{C8917DDB-6779-4320-89F1-0A441ABEDE43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7" name="Picture 6" descr="bl0038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0745" y="4869160"/>
            <a:ext cx="3874082" cy="172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53537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04446" y="180486"/>
            <a:ext cx="7121769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Pencatatan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Transaksi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PPh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24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955922" y="2007211"/>
            <a:ext cx="9720262" cy="366126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500"/>
              </a:spcBef>
            </a:pPr>
            <a:r>
              <a:rPr lang="sv-SE" dirty="0" err="1">
                <a:solidFill>
                  <a:srgbClr val="712D1C"/>
                </a:solidFill>
              </a:rPr>
              <a:t>Saat</a:t>
            </a:r>
            <a:r>
              <a:rPr lang="sv-SE" dirty="0">
                <a:solidFill>
                  <a:srgbClr val="712D1C"/>
                </a:solidFill>
              </a:rPr>
              <a:t> </a:t>
            </a:r>
            <a:r>
              <a:rPr lang="sv-SE" dirty="0" err="1">
                <a:solidFill>
                  <a:srgbClr val="712D1C"/>
                </a:solidFill>
              </a:rPr>
              <a:t>menerima</a:t>
            </a:r>
            <a:r>
              <a:rPr lang="sv-SE" dirty="0">
                <a:solidFill>
                  <a:srgbClr val="712D1C"/>
                </a:solidFill>
              </a:rPr>
              <a:t> </a:t>
            </a:r>
            <a:r>
              <a:rPr lang="sv-SE" dirty="0" err="1">
                <a:solidFill>
                  <a:srgbClr val="712D1C"/>
                </a:solidFill>
              </a:rPr>
              <a:t>penghasilan</a:t>
            </a:r>
            <a:r>
              <a:rPr lang="sv-SE" dirty="0">
                <a:solidFill>
                  <a:srgbClr val="712D1C"/>
                </a:solidFill>
              </a:rPr>
              <a:t> dari LN, </a:t>
            </a:r>
            <a:r>
              <a:rPr lang="sv-SE" dirty="0" err="1">
                <a:solidFill>
                  <a:srgbClr val="712D1C"/>
                </a:solidFill>
              </a:rPr>
              <a:t>pendapatan</a:t>
            </a:r>
            <a:r>
              <a:rPr lang="sv-SE" dirty="0">
                <a:solidFill>
                  <a:srgbClr val="712D1C"/>
                </a:solidFill>
              </a:rPr>
              <a:t> akan </a:t>
            </a:r>
            <a:r>
              <a:rPr lang="sv-SE" dirty="0" err="1">
                <a:solidFill>
                  <a:srgbClr val="712D1C"/>
                </a:solidFill>
              </a:rPr>
              <a:t>diakui</a:t>
            </a:r>
            <a:r>
              <a:rPr lang="sv-SE" dirty="0">
                <a:solidFill>
                  <a:srgbClr val="712D1C"/>
                </a:solidFill>
              </a:rPr>
              <a:t> </a:t>
            </a:r>
            <a:r>
              <a:rPr lang="sv-SE" dirty="0" err="1">
                <a:solidFill>
                  <a:srgbClr val="712D1C"/>
                </a:solidFill>
              </a:rPr>
              <a:t>sebesar</a:t>
            </a:r>
            <a:r>
              <a:rPr lang="sv-SE" dirty="0">
                <a:solidFill>
                  <a:srgbClr val="712D1C"/>
                </a:solidFill>
              </a:rPr>
              <a:t> </a:t>
            </a:r>
            <a:r>
              <a:rPr lang="sv-SE" dirty="0" err="1">
                <a:solidFill>
                  <a:srgbClr val="712D1C"/>
                </a:solidFill>
              </a:rPr>
              <a:t>seluruh</a:t>
            </a:r>
            <a:r>
              <a:rPr lang="sv-SE" dirty="0">
                <a:solidFill>
                  <a:srgbClr val="712D1C"/>
                </a:solidFill>
              </a:rPr>
              <a:t> </a:t>
            </a:r>
            <a:r>
              <a:rPr lang="sv-SE" dirty="0" err="1">
                <a:solidFill>
                  <a:srgbClr val="712D1C"/>
                </a:solidFill>
              </a:rPr>
              <a:t>pendapatan</a:t>
            </a:r>
            <a:r>
              <a:rPr lang="sv-SE" dirty="0">
                <a:solidFill>
                  <a:srgbClr val="712D1C"/>
                </a:solidFill>
              </a:rPr>
              <a:t>.</a:t>
            </a:r>
          </a:p>
          <a:p>
            <a:pPr>
              <a:spcBef>
                <a:spcPts val="500"/>
              </a:spcBef>
            </a:pPr>
            <a:r>
              <a:rPr lang="sv-SE" dirty="0" err="1">
                <a:solidFill>
                  <a:srgbClr val="712D1C"/>
                </a:solidFill>
              </a:rPr>
              <a:t>Pajak</a:t>
            </a:r>
            <a:r>
              <a:rPr lang="sv-SE" dirty="0">
                <a:solidFill>
                  <a:srgbClr val="712D1C"/>
                </a:solidFill>
              </a:rPr>
              <a:t> yang </a:t>
            </a:r>
            <a:r>
              <a:rPr lang="sv-SE" dirty="0" err="1">
                <a:solidFill>
                  <a:srgbClr val="712D1C"/>
                </a:solidFill>
              </a:rPr>
              <a:t>telah</a:t>
            </a:r>
            <a:r>
              <a:rPr lang="sv-SE" dirty="0">
                <a:solidFill>
                  <a:srgbClr val="712D1C"/>
                </a:solidFill>
              </a:rPr>
              <a:t> </a:t>
            </a:r>
            <a:r>
              <a:rPr lang="sv-SE" dirty="0" err="1">
                <a:solidFill>
                  <a:srgbClr val="712D1C"/>
                </a:solidFill>
              </a:rPr>
              <a:t>dibayar</a:t>
            </a:r>
            <a:r>
              <a:rPr lang="sv-SE" dirty="0">
                <a:solidFill>
                  <a:srgbClr val="712D1C"/>
                </a:solidFill>
              </a:rPr>
              <a:t> </a:t>
            </a:r>
            <a:r>
              <a:rPr lang="sv-SE" dirty="0" err="1">
                <a:solidFill>
                  <a:srgbClr val="712D1C"/>
                </a:solidFill>
              </a:rPr>
              <a:t>dianggap</a:t>
            </a:r>
            <a:r>
              <a:rPr lang="sv-SE" dirty="0">
                <a:solidFill>
                  <a:srgbClr val="712D1C"/>
                </a:solidFill>
              </a:rPr>
              <a:t> </a:t>
            </a:r>
            <a:r>
              <a:rPr lang="sv-SE" dirty="0" err="1">
                <a:solidFill>
                  <a:srgbClr val="712D1C"/>
                </a:solidFill>
              </a:rPr>
              <a:t>sebagai</a:t>
            </a:r>
            <a:r>
              <a:rPr lang="sv-SE" dirty="0">
                <a:solidFill>
                  <a:srgbClr val="712D1C"/>
                </a:solidFill>
              </a:rPr>
              <a:t> </a:t>
            </a:r>
            <a:r>
              <a:rPr lang="sv-SE" dirty="0" err="1">
                <a:solidFill>
                  <a:srgbClr val="712D1C"/>
                </a:solidFill>
              </a:rPr>
              <a:t>pajak</a:t>
            </a:r>
            <a:r>
              <a:rPr lang="sv-SE" dirty="0">
                <a:solidFill>
                  <a:srgbClr val="712D1C"/>
                </a:solidFill>
              </a:rPr>
              <a:t> </a:t>
            </a:r>
            <a:r>
              <a:rPr lang="sv-SE" dirty="0" err="1">
                <a:solidFill>
                  <a:srgbClr val="712D1C"/>
                </a:solidFill>
              </a:rPr>
              <a:t>dibayar</a:t>
            </a:r>
            <a:r>
              <a:rPr lang="sv-SE" dirty="0">
                <a:solidFill>
                  <a:srgbClr val="712D1C"/>
                </a:solidFill>
              </a:rPr>
              <a:t> di </a:t>
            </a:r>
            <a:r>
              <a:rPr lang="sv-SE" dirty="0" err="1">
                <a:solidFill>
                  <a:srgbClr val="712D1C"/>
                </a:solidFill>
              </a:rPr>
              <a:t>muka</a:t>
            </a:r>
            <a:r>
              <a:rPr lang="sv-SE" dirty="0">
                <a:solidFill>
                  <a:srgbClr val="712D1C"/>
                </a:solidFill>
              </a:rPr>
              <a:t>.</a:t>
            </a:r>
          </a:p>
          <a:p>
            <a:pPr>
              <a:spcBef>
                <a:spcPts val="500"/>
              </a:spcBef>
            </a:pPr>
            <a:r>
              <a:rPr lang="sv-SE" dirty="0" err="1">
                <a:solidFill>
                  <a:srgbClr val="712D1C"/>
                </a:solidFill>
              </a:rPr>
              <a:t>Saat</a:t>
            </a:r>
            <a:r>
              <a:rPr lang="sv-SE" dirty="0">
                <a:solidFill>
                  <a:srgbClr val="712D1C"/>
                </a:solidFill>
              </a:rPr>
              <a:t> </a:t>
            </a:r>
            <a:r>
              <a:rPr lang="sv-SE" dirty="0" err="1">
                <a:solidFill>
                  <a:srgbClr val="712D1C"/>
                </a:solidFill>
              </a:rPr>
              <a:t>akhir</a:t>
            </a:r>
            <a:r>
              <a:rPr lang="sv-SE" dirty="0">
                <a:solidFill>
                  <a:srgbClr val="712D1C"/>
                </a:solidFill>
              </a:rPr>
              <a:t> </a:t>
            </a:r>
            <a:r>
              <a:rPr lang="sv-SE" dirty="0" err="1">
                <a:solidFill>
                  <a:srgbClr val="712D1C"/>
                </a:solidFill>
              </a:rPr>
              <a:t>tahun</a:t>
            </a:r>
            <a:r>
              <a:rPr lang="sv-SE" dirty="0">
                <a:solidFill>
                  <a:srgbClr val="712D1C"/>
                </a:solidFill>
              </a:rPr>
              <a:t>, </a:t>
            </a:r>
            <a:r>
              <a:rPr lang="sv-SE" dirty="0" err="1">
                <a:solidFill>
                  <a:srgbClr val="712D1C"/>
                </a:solidFill>
              </a:rPr>
              <a:t>pajak</a:t>
            </a:r>
            <a:r>
              <a:rPr lang="sv-SE" dirty="0">
                <a:solidFill>
                  <a:srgbClr val="712D1C"/>
                </a:solidFill>
              </a:rPr>
              <a:t> yang </a:t>
            </a:r>
            <a:r>
              <a:rPr lang="sv-SE" dirty="0" err="1">
                <a:solidFill>
                  <a:srgbClr val="712D1C"/>
                </a:solidFill>
              </a:rPr>
              <a:t>telah</a:t>
            </a:r>
            <a:r>
              <a:rPr lang="sv-SE" dirty="0">
                <a:solidFill>
                  <a:srgbClr val="712D1C"/>
                </a:solidFill>
              </a:rPr>
              <a:t> </a:t>
            </a:r>
            <a:r>
              <a:rPr lang="sv-SE" dirty="0" err="1">
                <a:solidFill>
                  <a:srgbClr val="712D1C"/>
                </a:solidFill>
              </a:rPr>
              <a:t>dibayarkan</a:t>
            </a:r>
            <a:r>
              <a:rPr lang="sv-SE" dirty="0">
                <a:solidFill>
                  <a:srgbClr val="712D1C"/>
                </a:solidFill>
              </a:rPr>
              <a:t> akan </a:t>
            </a:r>
            <a:r>
              <a:rPr lang="sv-SE" dirty="0" err="1">
                <a:solidFill>
                  <a:srgbClr val="712D1C"/>
                </a:solidFill>
              </a:rPr>
              <a:t>dibebankan</a:t>
            </a:r>
            <a:r>
              <a:rPr lang="sv-SE" dirty="0">
                <a:solidFill>
                  <a:srgbClr val="712D1C"/>
                </a:solidFill>
              </a:rPr>
              <a:t>, </a:t>
            </a:r>
            <a:r>
              <a:rPr lang="sv-SE" dirty="0" err="1">
                <a:solidFill>
                  <a:srgbClr val="712D1C"/>
                </a:solidFill>
              </a:rPr>
              <a:t>walaupun</a:t>
            </a:r>
            <a:r>
              <a:rPr lang="sv-SE" dirty="0">
                <a:solidFill>
                  <a:srgbClr val="712D1C"/>
                </a:solidFill>
              </a:rPr>
              <a:t> yang </a:t>
            </a:r>
            <a:r>
              <a:rPr lang="sv-SE" dirty="0" err="1">
                <a:solidFill>
                  <a:srgbClr val="712D1C"/>
                </a:solidFill>
              </a:rPr>
              <a:t>boleh</a:t>
            </a:r>
            <a:r>
              <a:rPr lang="sv-SE" dirty="0">
                <a:solidFill>
                  <a:srgbClr val="712D1C"/>
                </a:solidFill>
              </a:rPr>
              <a:t> </a:t>
            </a:r>
            <a:r>
              <a:rPr lang="sv-SE" dirty="0" err="1">
                <a:solidFill>
                  <a:srgbClr val="712D1C"/>
                </a:solidFill>
              </a:rPr>
              <a:t>dikreditkan</a:t>
            </a:r>
            <a:r>
              <a:rPr lang="sv-SE" dirty="0">
                <a:solidFill>
                  <a:srgbClr val="712D1C"/>
                </a:solidFill>
              </a:rPr>
              <a:t> </a:t>
            </a:r>
            <a:r>
              <a:rPr lang="sv-SE" dirty="0" err="1">
                <a:solidFill>
                  <a:srgbClr val="712D1C"/>
                </a:solidFill>
              </a:rPr>
              <a:t>mungkin</a:t>
            </a:r>
            <a:r>
              <a:rPr lang="sv-SE" dirty="0">
                <a:solidFill>
                  <a:srgbClr val="712D1C"/>
                </a:solidFill>
              </a:rPr>
              <a:t> </a:t>
            </a:r>
            <a:r>
              <a:rPr lang="sv-SE" dirty="0" err="1">
                <a:solidFill>
                  <a:srgbClr val="712D1C"/>
                </a:solidFill>
              </a:rPr>
              <a:t>lebih</a:t>
            </a:r>
            <a:r>
              <a:rPr lang="sv-SE" dirty="0">
                <a:solidFill>
                  <a:srgbClr val="712D1C"/>
                </a:solidFill>
              </a:rPr>
              <a:t> </a:t>
            </a:r>
            <a:r>
              <a:rPr lang="sv-SE" dirty="0" err="1">
                <a:solidFill>
                  <a:srgbClr val="712D1C"/>
                </a:solidFill>
              </a:rPr>
              <a:t>kecil</a:t>
            </a:r>
            <a:r>
              <a:rPr lang="sv-SE" dirty="0">
                <a:solidFill>
                  <a:srgbClr val="712D1C"/>
                </a:solidFill>
              </a:rPr>
              <a:t> dari </a:t>
            </a:r>
            <a:r>
              <a:rPr lang="sv-SE" dirty="0" err="1">
                <a:solidFill>
                  <a:srgbClr val="712D1C"/>
                </a:solidFill>
              </a:rPr>
              <a:t>jumlah</a:t>
            </a:r>
            <a:r>
              <a:rPr lang="sv-SE" dirty="0">
                <a:solidFill>
                  <a:srgbClr val="712D1C"/>
                </a:solidFill>
              </a:rPr>
              <a:t> yang </a:t>
            </a:r>
            <a:r>
              <a:rPr lang="sv-SE" dirty="0" err="1">
                <a:solidFill>
                  <a:srgbClr val="712D1C"/>
                </a:solidFill>
              </a:rPr>
              <a:t>dibayarkan</a:t>
            </a:r>
            <a:r>
              <a:rPr lang="sv-SE" dirty="0">
                <a:solidFill>
                  <a:srgbClr val="712D1C"/>
                </a:solidFill>
              </a:rPr>
              <a:t>.</a:t>
            </a:r>
          </a:p>
        </p:txBody>
      </p:sp>
      <p:sp>
        <p:nvSpPr>
          <p:cNvPr id="3482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28C0A90-E65B-4B2A-AB52-C0464C332EDA}" type="slidenum">
              <a:rPr lang="en-US">
                <a:solidFill>
                  <a:srgbClr val="000000"/>
                </a:solidFill>
              </a:rPr>
              <a:pPr eaLnBrk="1" hangingPunct="1"/>
              <a:t>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24944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4"/>
          <p:cNvSpPr/>
          <p:nvPr/>
        </p:nvSpPr>
        <p:spPr>
          <a:xfrm>
            <a:off x="1600200" y="1371600"/>
            <a:ext cx="8839200" cy="5257800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Ilustrasi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err="1"/>
              <a:t>Penghasilan</a:t>
            </a:r>
            <a:r>
              <a:rPr lang="en-US" dirty="0"/>
              <a:t> WP </a:t>
            </a:r>
            <a:r>
              <a:rPr lang="en-US" dirty="0" err="1"/>
              <a:t>Badan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371600"/>
            <a:ext cx="8686800" cy="91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cs typeface="Calibri" pitchFamily="34" charset="0"/>
              </a:rPr>
              <a:t>	PT. Aceh Darussalam </a:t>
            </a:r>
            <a:r>
              <a:rPr lang="en-US" dirty="0" err="1">
                <a:cs typeface="Calibri" pitchFamily="34" charset="0"/>
              </a:rPr>
              <a:t>memperoleh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penghasilan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netto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selama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tahun</a:t>
            </a:r>
            <a:r>
              <a:rPr lang="en-US" dirty="0">
                <a:cs typeface="Calibri" pitchFamily="34" charset="0"/>
              </a:rPr>
              <a:t> 2011 </a:t>
            </a:r>
            <a:r>
              <a:rPr lang="en-US" dirty="0" err="1">
                <a:cs typeface="Calibri" pitchFamily="34" charset="0"/>
              </a:rPr>
              <a:t>dari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dalam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luar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negeri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sebagai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berikut</a:t>
            </a:r>
            <a:r>
              <a:rPr lang="en-US" dirty="0">
                <a:cs typeface="Calibri" pitchFamily="34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cs typeface="Calibri" pitchFamily="34" charset="0"/>
              </a:rPr>
              <a:t>	</a:t>
            </a:r>
            <a:r>
              <a:rPr lang="en-US" dirty="0" err="1">
                <a:cs typeface="Calibri" pitchFamily="34" charset="0"/>
              </a:rPr>
              <a:t>Penghasilan</a:t>
            </a:r>
            <a:r>
              <a:rPr lang="en-US" dirty="0">
                <a:cs typeface="Calibri" pitchFamily="34" charset="0"/>
              </a:rPr>
              <a:t> DN			</a:t>
            </a:r>
            <a:r>
              <a:rPr lang="en-US" dirty="0" err="1">
                <a:cs typeface="Calibri" pitchFamily="34" charset="0"/>
              </a:rPr>
              <a:t>Rp</a:t>
            </a:r>
            <a:r>
              <a:rPr lang="en-US" dirty="0">
                <a:cs typeface="Calibri" pitchFamily="34" charset="0"/>
              </a:rPr>
              <a:t> 3.000.000.000,00</a:t>
            </a:r>
          </a:p>
          <a:p>
            <a:pPr marL="0" indent="0">
              <a:buNone/>
            </a:pPr>
            <a:r>
              <a:rPr lang="en-US" dirty="0">
                <a:cs typeface="Calibri" pitchFamily="34" charset="0"/>
              </a:rPr>
              <a:t>	</a:t>
            </a:r>
            <a:r>
              <a:rPr lang="en-US" dirty="0" err="1">
                <a:cs typeface="Calibri" pitchFamily="34" charset="0"/>
              </a:rPr>
              <a:t>Penghasilan</a:t>
            </a:r>
            <a:r>
              <a:rPr lang="en-US" dirty="0">
                <a:cs typeface="Calibri" pitchFamily="34" charset="0"/>
              </a:rPr>
              <a:t> LN			</a:t>
            </a:r>
            <a:r>
              <a:rPr lang="en-US" dirty="0" err="1">
                <a:cs typeface="Calibri" pitchFamily="34" charset="0"/>
              </a:rPr>
              <a:t>Rp</a:t>
            </a:r>
            <a:r>
              <a:rPr lang="en-US" dirty="0">
                <a:cs typeface="Calibri" pitchFamily="34" charset="0"/>
              </a:rPr>
              <a:t> 1.500.000.000,00</a:t>
            </a:r>
          </a:p>
          <a:p>
            <a:pPr marL="0" indent="0">
              <a:buNone/>
            </a:pPr>
            <a:r>
              <a:rPr lang="en-US" dirty="0" err="1">
                <a:cs typeface="Calibri" pitchFamily="34" charset="0"/>
              </a:rPr>
              <a:t>Jika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diketahui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bahwa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tarif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pajak</a:t>
            </a:r>
            <a:r>
              <a:rPr lang="en-US" dirty="0">
                <a:cs typeface="Calibri" pitchFamily="34" charset="0"/>
              </a:rPr>
              <a:t> di </a:t>
            </a:r>
            <a:r>
              <a:rPr lang="en-US" dirty="0" err="1">
                <a:cs typeface="Calibri" pitchFamily="34" charset="0"/>
              </a:rPr>
              <a:t>luar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negeri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adalah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sebesar</a:t>
            </a:r>
            <a:r>
              <a:rPr lang="en-US" dirty="0">
                <a:cs typeface="Calibri" pitchFamily="34" charset="0"/>
              </a:rPr>
              <a:t> 20%, </a:t>
            </a:r>
            <a:r>
              <a:rPr lang="en-US" dirty="0" err="1">
                <a:cs typeface="Calibri" pitchFamily="34" charset="0"/>
              </a:rPr>
              <a:t>maka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berapakah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nilai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batas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maksimum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kredit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pajak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nilai</a:t>
            </a:r>
            <a:r>
              <a:rPr lang="en-US" dirty="0">
                <a:cs typeface="Calibri" pitchFamily="34" charset="0"/>
              </a:rPr>
              <a:t> yang </a:t>
            </a:r>
            <a:r>
              <a:rPr lang="en-US" dirty="0" err="1">
                <a:cs typeface="Calibri" pitchFamily="34" charset="0"/>
              </a:rPr>
              <a:t>dikreditkan</a:t>
            </a:r>
            <a:r>
              <a:rPr lang="en-US" dirty="0">
                <a:cs typeface="Calibri" pitchFamily="34" charset="0"/>
              </a:rPr>
              <a:t>? </a:t>
            </a:r>
            <a:r>
              <a:rPr lang="en-US" dirty="0" err="1">
                <a:cs typeface="Calibri" pitchFamily="34" charset="0"/>
              </a:rPr>
              <a:t>Bagaimana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penjurnalan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dilakukan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saat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penerimaan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penghasilan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dari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luar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negeri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saat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penghitungan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pajak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penghasilan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akhir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tahun</a:t>
            </a:r>
            <a:r>
              <a:rPr lang="en-US" dirty="0">
                <a:cs typeface="Calibri" pitchFamily="34" charset="0"/>
              </a:rPr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00801"/>
            <a:ext cx="2133600" cy="320675"/>
          </a:xfrm>
          <a:prstGeom prst="rect">
            <a:avLst/>
          </a:prstGeom>
        </p:spPr>
        <p:txBody>
          <a:bodyPr/>
          <a:lstStyle/>
          <a:p>
            <a:fld id="{C8917DDB-6779-4320-89F1-0A441ABEDE43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7" name="Picture 6" descr="bs02064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314" y="5214950"/>
            <a:ext cx="1788878" cy="1270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30978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4"/>
          <p:cNvSpPr/>
          <p:nvPr/>
        </p:nvSpPr>
        <p:spPr>
          <a:xfrm>
            <a:off x="1828800" y="1285860"/>
            <a:ext cx="8839200" cy="4929222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339" y="136524"/>
            <a:ext cx="3300046" cy="871661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err="1"/>
              <a:t>Ilustrasi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4034" y="1371600"/>
            <a:ext cx="8339166" cy="91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cs typeface="Calibri" pitchFamily="34" charset="0"/>
              </a:rPr>
              <a:t>	</a:t>
            </a:r>
            <a:r>
              <a:rPr lang="en-US" sz="1600" dirty="0" err="1">
                <a:cs typeface="Calibri" pitchFamily="34" charset="0"/>
              </a:rPr>
              <a:t>Jawaban</a:t>
            </a:r>
            <a:r>
              <a:rPr lang="en-US" sz="1600" dirty="0">
                <a:cs typeface="Calibri" pitchFamily="34" charset="0"/>
              </a:rPr>
              <a:t>	:</a:t>
            </a:r>
          </a:p>
          <a:p>
            <a:pPr marL="0" indent="0">
              <a:buNone/>
            </a:pPr>
            <a:r>
              <a:rPr lang="en-US" sz="1600" dirty="0">
                <a:cs typeface="Calibri" pitchFamily="34" charset="0"/>
              </a:rPr>
              <a:t>	</a:t>
            </a:r>
            <a:r>
              <a:rPr lang="en-US" sz="1600" dirty="0" err="1">
                <a:cs typeface="Calibri" pitchFamily="34" charset="0"/>
              </a:rPr>
              <a:t>Penghasilan</a:t>
            </a:r>
            <a:r>
              <a:rPr lang="en-US" sz="1600" dirty="0">
                <a:cs typeface="Calibri" pitchFamily="34" charset="0"/>
              </a:rPr>
              <a:t> LN			</a:t>
            </a:r>
            <a:r>
              <a:rPr lang="en-US" sz="1600" dirty="0" err="1">
                <a:cs typeface="Calibri" pitchFamily="34" charset="0"/>
              </a:rPr>
              <a:t>Rp</a:t>
            </a:r>
            <a:r>
              <a:rPr lang="en-US" sz="1600" dirty="0">
                <a:cs typeface="Calibri" pitchFamily="34" charset="0"/>
              </a:rPr>
              <a:t> 1.500.000.000,00</a:t>
            </a:r>
          </a:p>
          <a:p>
            <a:pPr marL="0" indent="0">
              <a:buNone/>
            </a:pPr>
            <a:r>
              <a:rPr lang="en-US" sz="1600" dirty="0">
                <a:cs typeface="Calibri" pitchFamily="34" charset="0"/>
              </a:rPr>
              <a:t>	</a:t>
            </a:r>
            <a:r>
              <a:rPr lang="en-US" sz="1600" dirty="0" err="1">
                <a:cs typeface="Calibri" pitchFamily="34" charset="0"/>
              </a:rPr>
              <a:t>Penghasilan</a:t>
            </a:r>
            <a:r>
              <a:rPr lang="en-US" sz="1600" dirty="0">
                <a:cs typeface="Calibri" pitchFamily="34" charset="0"/>
              </a:rPr>
              <a:t> DN			</a:t>
            </a:r>
            <a:r>
              <a:rPr lang="en-US" sz="1600" u="sng" dirty="0" err="1">
                <a:cs typeface="Calibri" pitchFamily="34" charset="0"/>
              </a:rPr>
              <a:t>Rp</a:t>
            </a:r>
            <a:r>
              <a:rPr lang="en-US" sz="1600" u="sng" dirty="0">
                <a:cs typeface="Calibri" pitchFamily="34" charset="0"/>
              </a:rPr>
              <a:t> 3.000.000.000,00</a:t>
            </a:r>
          </a:p>
          <a:p>
            <a:pPr marL="0" indent="0">
              <a:buNone/>
            </a:pPr>
            <a:r>
              <a:rPr lang="en-US" sz="1600" dirty="0">
                <a:cs typeface="Calibri" pitchFamily="34" charset="0"/>
              </a:rPr>
              <a:t>	Total </a:t>
            </a:r>
            <a:r>
              <a:rPr lang="en-US" sz="1600" dirty="0" err="1">
                <a:cs typeface="Calibri" pitchFamily="34" charset="0"/>
              </a:rPr>
              <a:t>penghasilan</a:t>
            </a:r>
            <a:r>
              <a:rPr lang="en-US" sz="1600" dirty="0">
                <a:cs typeface="Calibri" pitchFamily="34" charset="0"/>
              </a:rPr>
              <a:t> </a:t>
            </a:r>
            <a:r>
              <a:rPr lang="en-US" sz="1600" dirty="0" err="1">
                <a:cs typeface="Calibri" pitchFamily="34" charset="0"/>
              </a:rPr>
              <a:t>netto</a:t>
            </a:r>
            <a:r>
              <a:rPr lang="en-US" sz="1600" dirty="0">
                <a:cs typeface="Calibri" pitchFamily="34" charset="0"/>
              </a:rPr>
              <a:t>	                    Rp 4.500.000.000,00</a:t>
            </a:r>
          </a:p>
          <a:p>
            <a:pPr marL="0" indent="0">
              <a:buNone/>
            </a:pPr>
            <a:r>
              <a:rPr lang="en-US" sz="1600" dirty="0" err="1">
                <a:cs typeface="Calibri" pitchFamily="34" charset="0"/>
              </a:rPr>
              <a:t>Beban</a:t>
            </a:r>
            <a:r>
              <a:rPr lang="en-US" sz="1600" dirty="0">
                <a:cs typeface="Calibri" pitchFamily="34" charset="0"/>
              </a:rPr>
              <a:t> </a:t>
            </a:r>
            <a:r>
              <a:rPr lang="en-US" sz="1600" dirty="0" err="1">
                <a:cs typeface="Calibri" pitchFamily="34" charset="0"/>
              </a:rPr>
              <a:t>PPh</a:t>
            </a:r>
            <a:r>
              <a:rPr lang="en-US" sz="1600" dirty="0">
                <a:cs typeface="Calibri" pitchFamily="34" charset="0"/>
              </a:rPr>
              <a:t> </a:t>
            </a:r>
            <a:r>
              <a:rPr lang="en-US" sz="1600" dirty="0" err="1">
                <a:cs typeface="Calibri" pitchFamily="34" charset="0"/>
              </a:rPr>
              <a:t>badan</a:t>
            </a:r>
            <a:r>
              <a:rPr lang="en-US" sz="1600" dirty="0">
                <a:cs typeface="Calibri" pitchFamily="34" charset="0"/>
              </a:rPr>
              <a:t>	= 25% x 4.500.000.000</a:t>
            </a:r>
          </a:p>
          <a:p>
            <a:pPr marL="0" indent="0">
              <a:buNone/>
            </a:pPr>
            <a:r>
              <a:rPr lang="en-US" sz="1600" dirty="0">
                <a:cs typeface="Calibri" pitchFamily="34" charset="0"/>
              </a:rPr>
              <a:t>		= </a:t>
            </a:r>
            <a:r>
              <a:rPr lang="en-US" sz="1600" dirty="0" err="1">
                <a:cs typeface="Calibri" pitchFamily="34" charset="0"/>
              </a:rPr>
              <a:t>Rp</a:t>
            </a:r>
            <a:r>
              <a:rPr lang="en-US" sz="1600" dirty="0">
                <a:cs typeface="Calibri" pitchFamily="34" charset="0"/>
              </a:rPr>
              <a:t> 1.125.000.000,00</a:t>
            </a:r>
          </a:p>
          <a:p>
            <a:pPr marL="0" indent="0">
              <a:buNone/>
            </a:pPr>
            <a:endParaRPr lang="id-ID" sz="1600" dirty="0">
              <a:cs typeface="Calibri" pitchFamily="34" charset="0"/>
            </a:endParaRPr>
          </a:p>
          <a:p>
            <a:pPr marL="0" indent="0">
              <a:buNone/>
            </a:pPr>
            <a:r>
              <a:rPr lang="en-US" sz="1600" dirty="0">
                <a:cs typeface="Calibri" pitchFamily="34" charset="0"/>
              </a:rPr>
              <a:t>Batas </a:t>
            </a:r>
            <a:r>
              <a:rPr lang="en-US" sz="1600" dirty="0" err="1">
                <a:cs typeface="Calibri" pitchFamily="34" charset="0"/>
              </a:rPr>
              <a:t>maksimum</a:t>
            </a:r>
            <a:r>
              <a:rPr lang="en-US" sz="1600" dirty="0">
                <a:cs typeface="Calibri" pitchFamily="34" charset="0"/>
              </a:rPr>
              <a:t> </a:t>
            </a:r>
            <a:r>
              <a:rPr lang="en-US" sz="1600" dirty="0" err="1">
                <a:cs typeface="Calibri" pitchFamily="34" charset="0"/>
              </a:rPr>
              <a:t>kredit</a:t>
            </a:r>
            <a:r>
              <a:rPr lang="en-US" sz="1600" dirty="0">
                <a:cs typeface="Calibri" pitchFamily="34" charset="0"/>
              </a:rPr>
              <a:t> </a:t>
            </a:r>
            <a:r>
              <a:rPr lang="en-US" sz="1600" dirty="0" err="1">
                <a:cs typeface="Calibri" pitchFamily="34" charset="0"/>
              </a:rPr>
              <a:t>pajak</a:t>
            </a:r>
            <a:r>
              <a:rPr lang="en-US" sz="1600" dirty="0">
                <a:cs typeface="Calibri" pitchFamily="34" charset="0"/>
              </a:rPr>
              <a:t>	=</a:t>
            </a:r>
            <a:endParaRPr lang="id-ID" sz="1600" dirty="0">
              <a:cs typeface="Calibri" pitchFamily="34" charset="0"/>
            </a:endParaRPr>
          </a:p>
          <a:p>
            <a:pPr marL="0" indent="0">
              <a:buNone/>
            </a:pPr>
            <a:r>
              <a:rPr lang="en-US" sz="1600" dirty="0">
                <a:cs typeface="Calibri" pitchFamily="34" charset="0"/>
              </a:rPr>
              <a:t>			= </a:t>
            </a:r>
            <a:r>
              <a:rPr lang="en-US" sz="1600" dirty="0" err="1">
                <a:cs typeface="Calibri" pitchFamily="34" charset="0"/>
              </a:rPr>
              <a:t>Rp</a:t>
            </a:r>
            <a:r>
              <a:rPr lang="en-US" sz="1600" dirty="0">
                <a:cs typeface="Calibri" pitchFamily="34" charset="0"/>
              </a:rPr>
              <a:t> 375.000.000,00</a:t>
            </a:r>
          </a:p>
          <a:p>
            <a:pPr marL="0" indent="0">
              <a:buNone/>
            </a:pPr>
            <a:endParaRPr lang="id-ID" sz="1600" dirty="0">
              <a:cs typeface="Calibri" pitchFamily="34" charset="0"/>
            </a:endParaRPr>
          </a:p>
          <a:p>
            <a:pPr marL="0" indent="0">
              <a:buNone/>
            </a:pPr>
            <a:r>
              <a:rPr lang="en-US" sz="1600" dirty="0" err="1">
                <a:cs typeface="Calibri" pitchFamily="34" charset="0"/>
              </a:rPr>
              <a:t>Beban</a:t>
            </a:r>
            <a:r>
              <a:rPr lang="en-US" sz="1600" dirty="0">
                <a:cs typeface="Calibri" pitchFamily="34" charset="0"/>
              </a:rPr>
              <a:t> </a:t>
            </a:r>
            <a:r>
              <a:rPr lang="en-US" sz="1600" dirty="0" err="1">
                <a:cs typeface="Calibri" pitchFamily="34" charset="0"/>
              </a:rPr>
              <a:t>pajak</a:t>
            </a:r>
            <a:r>
              <a:rPr lang="en-US" sz="1600" dirty="0">
                <a:cs typeface="Calibri" pitchFamily="34" charset="0"/>
              </a:rPr>
              <a:t> </a:t>
            </a:r>
            <a:r>
              <a:rPr lang="en-US" sz="1600" dirty="0" err="1">
                <a:cs typeface="Calibri" pitchFamily="34" charset="0"/>
              </a:rPr>
              <a:t>dibayarkan</a:t>
            </a:r>
            <a:r>
              <a:rPr lang="en-US" sz="1600" dirty="0">
                <a:cs typeface="Calibri" pitchFamily="34" charset="0"/>
              </a:rPr>
              <a:t> di LN	= 20% x 1.500.000.000</a:t>
            </a:r>
          </a:p>
          <a:p>
            <a:pPr marL="0" indent="0">
              <a:buNone/>
            </a:pPr>
            <a:r>
              <a:rPr lang="en-US" sz="1600" dirty="0">
                <a:cs typeface="Calibri" pitchFamily="34" charset="0"/>
              </a:rPr>
              <a:t>			= </a:t>
            </a:r>
            <a:r>
              <a:rPr lang="en-US" sz="1600" dirty="0" err="1">
                <a:cs typeface="Calibri" pitchFamily="34" charset="0"/>
              </a:rPr>
              <a:t>Rp</a:t>
            </a:r>
            <a:r>
              <a:rPr lang="en-US" sz="1600" dirty="0">
                <a:cs typeface="Calibri" pitchFamily="34" charset="0"/>
              </a:rPr>
              <a:t> 300.000.000,00</a:t>
            </a:r>
          </a:p>
          <a:p>
            <a:pPr marL="0" indent="0">
              <a:buNone/>
            </a:pPr>
            <a:endParaRPr lang="id-ID" sz="1600" dirty="0">
              <a:cs typeface="Calibri" pitchFamily="34" charset="0"/>
            </a:endParaRPr>
          </a:p>
          <a:p>
            <a:pPr marL="0" indent="0">
              <a:buNone/>
            </a:pPr>
            <a:r>
              <a:rPr lang="en-US" sz="1600" dirty="0" err="1">
                <a:cs typeface="Calibri" pitchFamily="34" charset="0"/>
              </a:rPr>
              <a:t>Nilai</a:t>
            </a:r>
            <a:r>
              <a:rPr lang="en-US" sz="1600" dirty="0">
                <a:cs typeface="Calibri" pitchFamily="34" charset="0"/>
              </a:rPr>
              <a:t> </a:t>
            </a:r>
            <a:r>
              <a:rPr lang="en-US" sz="1600" dirty="0" err="1">
                <a:cs typeface="Calibri" pitchFamily="34" charset="0"/>
              </a:rPr>
              <a:t>pajak</a:t>
            </a:r>
            <a:r>
              <a:rPr lang="en-US" sz="1600" dirty="0">
                <a:cs typeface="Calibri" pitchFamily="34" charset="0"/>
              </a:rPr>
              <a:t> </a:t>
            </a:r>
            <a:r>
              <a:rPr lang="en-US" sz="1600" dirty="0" err="1">
                <a:cs typeface="Calibri" pitchFamily="34" charset="0"/>
              </a:rPr>
              <a:t>dikreditkan</a:t>
            </a:r>
            <a:r>
              <a:rPr lang="en-US" sz="1600" dirty="0">
                <a:cs typeface="Calibri" pitchFamily="34" charset="0"/>
              </a:rPr>
              <a:t>	= </a:t>
            </a:r>
            <a:r>
              <a:rPr lang="en-US" sz="1600" dirty="0" err="1">
                <a:cs typeface="Calibri" pitchFamily="34" charset="0"/>
              </a:rPr>
              <a:t>Rp</a:t>
            </a:r>
            <a:r>
              <a:rPr lang="en-US" sz="1600" dirty="0">
                <a:cs typeface="Calibri" pitchFamily="34" charset="0"/>
              </a:rPr>
              <a:t> 300.000.000,00</a:t>
            </a:r>
          </a:p>
          <a:p>
            <a:pPr marL="0" indent="0">
              <a:buNone/>
            </a:pPr>
            <a:endParaRPr lang="en-US" sz="1600" dirty="0"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00801"/>
            <a:ext cx="2133600" cy="320675"/>
          </a:xfrm>
          <a:prstGeom prst="rect">
            <a:avLst/>
          </a:prstGeom>
        </p:spPr>
        <p:txBody>
          <a:bodyPr/>
          <a:lstStyle/>
          <a:p>
            <a:fld id="{C8917DDB-6779-4320-89F1-0A441ABEDE43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7492956"/>
              </p:ext>
            </p:extLst>
          </p:nvPr>
        </p:nvGraphicFramePr>
        <p:xfrm>
          <a:off x="5189654" y="3638916"/>
          <a:ext cx="239661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05000" imgH="393700" progId="Equation.3">
                  <p:embed/>
                </p:oleObj>
              </mc:Choice>
              <mc:Fallback>
                <p:oleObj name="Equation" r:id="rId2" imgW="1905000" imgH="3937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9654" y="3638916"/>
                        <a:ext cx="2396613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5301471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4"/>
          <p:cNvSpPr/>
          <p:nvPr/>
        </p:nvSpPr>
        <p:spPr>
          <a:xfrm>
            <a:off x="1600199" y="1371600"/>
            <a:ext cx="10322169" cy="5257800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926015" cy="814111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sz="3000" dirty="0" err="1"/>
              <a:t>Ilustrasi</a:t>
            </a:r>
            <a:br>
              <a:rPr lang="en-US" sz="3000" dirty="0"/>
            </a:br>
            <a:r>
              <a:rPr lang="en-US" sz="3000" dirty="0"/>
              <a:t> </a:t>
            </a:r>
            <a:r>
              <a:rPr lang="en-US" sz="3000" dirty="0" err="1"/>
              <a:t>Penghasilan</a:t>
            </a:r>
            <a:r>
              <a:rPr lang="en-US" sz="3000" dirty="0"/>
              <a:t> </a:t>
            </a:r>
            <a:r>
              <a:rPr lang="en-US" sz="3000" dirty="0" err="1"/>
              <a:t>Beberapa</a:t>
            </a:r>
            <a:r>
              <a:rPr lang="en-US" sz="3000" dirty="0"/>
              <a:t> Negara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2421" y="1665983"/>
            <a:ext cx="9917723" cy="91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cs typeface="Calibri" pitchFamily="34" charset="0"/>
              </a:rPr>
              <a:t>	 </a:t>
            </a:r>
            <a:r>
              <a:rPr lang="en-US" dirty="0" err="1">
                <a:cs typeface="Calibri" pitchFamily="34" charset="0"/>
              </a:rPr>
              <a:t>Selama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tahun</a:t>
            </a:r>
            <a:r>
              <a:rPr lang="en-US" dirty="0">
                <a:cs typeface="Calibri" pitchFamily="34" charset="0"/>
              </a:rPr>
              <a:t>, 2011 PT. </a:t>
            </a:r>
            <a:r>
              <a:rPr lang="en-US" dirty="0" err="1">
                <a:cs typeface="Calibri" pitchFamily="34" charset="0"/>
              </a:rPr>
              <a:t>Inderapura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memperoleh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penghasilan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netto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dari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dalam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negeri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sebesar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Rp</a:t>
            </a:r>
            <a:r>
              <a:rPr lang="en-US" dirty="0">
                <a:cs typeface="Calibri" pitchFamily="34" charset="0"/>
              </a:rPr>
              <a:t> 700.000.000,00, </a:t>
            </a:r>
            <a:r>
              <a:rPr lang="en-US" dirty="0" err="1">
                <a:cs typeface="Calibri" pitchFamily="34" charset="0"/>
              </a:rPr>
              <a:t>dari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negara</a:t>
            </a:r>
            <a:r>
              <a:rPr lang="en-US" dirty="0">
                <a:cs typeface="Calibri" pitchFamily="34" charset="0"/>
              </a:rPr>
              <a:t> Australia </a:t>
            </a:r>
            <a:r>
              <a:rPr lang="en-US" dirty="0" err="1">
                <a:cs typeface="Calibri" pitchFamily="34" charset="0"/>
              </a:rPr>
              <a:t>sebesar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Rp</a:t>
            </a:r>
            <a:r>
              <a:rPr lang="en-US" dirty="0">
                <a:cs typeface="Calibri" pitchFamily="34" charset="0"/>
              </a:rPr>
              <a:t> 2.750.000.000,00 (</a:t>
            </a:r>
            <a:r>
              <a:rPr lang="en-US" dirty="0" err="1">
                <a:cs typeface="Calibri" pitchFamily="34" charset="0"/>
              </a:rPr>
              <a:t>bertarif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pajak</a:t>
            </a:r>
            <a:r>
              <a:rPr lang="en-US" dirty="0">
                <a:cs typeface="Calibri" pitchFamily="34" charset="0"/>
              </a:rPr>
              <a:t> 30%), </a:t>
            </a:r>
            <a:r>
              <a:rPr lang="en-US" dirty="0" err="1">
                <a:cs typeface="Calibri" pitchFamily="34" charset="0"/>
              </a:rPr>
              <a:t>dan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dari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negara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Ukraina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sebesar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Rp</a:t>
            </a:r>
            <a:r>
              <a:rPr lang="en-US" dirty="0">
                <a:cs typeface="Calibri" pitchFamily="34" charset="0"/>
              </a:rPr>
              <a:t> 250.000.000,00 (</a:t>
            </a:r>
            <a:r>
              <a:rPr lang="en-US" dirty="0" err="1">
                <a:cs typeface="Calibri" pitchFamily="34" charset="0"/>
              </a:rPr>
              <a:t>bertarif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pajak</a:t>
            </a:r>
            <a:r>
              <a:rPr lang="en-US" dirty="0">
                <a:cs typeface="Calibri" pitchFamily="34" charset="0"/>
              </a:rPr>
              <a:t> 20%). </a:t>
            </a:r>
            <a:r>
              <a:rPr lang="en-US" dirty="0" err="1">
                <a:cs typeface="Calibri" pitchFamily="34" charset="0"/>
              </a:rPr>
              <a:t>Berapakah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nilai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batas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maksimum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kredit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pajak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nilai</a:t>
            </a:r>
            <a:r>
              <a:rPr lang="en-US" dirty="0">
                <a:cs typeface="Calibri" pitchFamily="34" charset="0"/>
              </a:rPr>
              <a:t> yang </a:t>
            </a:r>
            <a:r>
              <a:rPr lang="en-US" dirty="0" err="1">
                <a:cs typeface="Calibri" pitchFamily="34" charset="0"/>
              </a:rPr>
              <a:t>dikreditkan</a:t>
            </a:r>
            <a:r>
              <a:rPr lang="en-US" dirty="0">
                <a:cs typeface="Calibri" pitchFamily="34" charset="0"/>
              </a:rPr>
              <a:t>? </a:t>
            </a:r>
            <a:r>
              <a:rPr lang="en-US" dirty="0" err="1">
                <a:cs typeface="Calibri" pitchFamily="34" charset="0"/>
              </a:rPr>
              <a:t>Bagaimana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penjurnalan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dilakukan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saat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penerimaan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penghasilan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dari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luar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negeri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saat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penghitungan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pajak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penghasilan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akhir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tahun</a:t>
            </a:r>
            <a:r>
              <a:rPr lang="en-US" dirty="0">
                <a:cs typeface="Calibri" pitchFamily="34" charset="0"/>
              </a:rPr>
              <a:t>?</a:t>
            </a:r>
          </a:p>
          <a:p>
            <a:pPr marL="0" indent="0">
              <a:buNone/>
            </a:pPr>
            <a:endParaRPr lang="en-US" dirty="0"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00801"/>
            <a:ext cx="2133600" cy="320675"/>
          </a:xfrm>
          <a:prstGeom prst="rect">
            <a:avLst/>
          </a:prstGeom>
        </p:spPr>
        <p:txBody>
          <a:bodyPr/>
          <a:lstStyle/>
          <a:p>
            <a:fld id="{C8917DDB-6779-4320-89F1-0A441ABEDE43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6" name="Picture 5" descr="money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53125" y="4703566"/>
            <a:ext cx="1237921" cy="138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9242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4"/>
          <p:cNvSpPr/>
          <p:nvPr/>
        </p:nvSpPr>
        <p:spPr>
          <a:xfrm>
            <a:off x="1600200" y="1371600"/>
            <a:ext cx="8839200" cy="5257800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231" y="136524"/>
            <a:ext cx="2819400" cy="1024061"/>
          </a:xfrm>
          <a:solidFill>
            <a:schemeClr val="accent1"/>
          </a:solidFill>
        </p:spPr>
        <p:txBody>
          <a:bodyPr/>
          <a:lstStyle/>
          <a:p>
            <a:r>
              <a:rPr lang="en-US" dirty="0" err="1"/>
              <a:t>Ilustrasi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416826"/>
            <a:ext cx="8686800" cy="91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	</a:t>
            </a:r>
            <a:r>
              <a:rPr lang="en-US" sz="1800" dirty="0" err="1">
                <a:cs typeface="Calibri" pitchFamily="34" charset="0"/>
              </a:rPr>
              <a:t>Jawaban</a:t>
            </a:r>
            <a:r>
              <a:rPr lang="en-US" sz="1800" dirty="0">
                <a:cs typeface="Calibri" pitchFamily="34" charset="0"/>
              </a:rPr>
              <a:t>	: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	</a:t>
            </a:r>
            <a:r>
              <a:rPr lang="en-US" sz="1800" dirty="0" err="1">
                <a:cs typeface="Calibri" pitchFamily="34" charset="0"/>
              </a:rPr>
              <a:t>Penghasilan</a:t>
            </a:r>
            <a:r>
              <a:rPr lang="en-US" sz="1800" dirty="0">
                <a:cs typeface="Calibri" pitchFamily="34" charset="0"/>
              </a:rPr>
              <a:t> DN			</a:t>
            </a:r>
            <a:r>
              <a:rPr lang="en-US" sz="1800" dirty="0" err="1">
                <a:cs typeface="Calibri" pitchFamily="34" charset="0"/>
              </a:rPr>
              <a:t>Rp</a:t>
            </a:r>
            <a:r>
              <a:rPr lang="en-US" sz="1800" dirty="0">
                <a:cs typeface="Calibri" pitchFamily="34" charset="0"/>
              </a:rPr>
              <a:t>    700.000.000,00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	</a:t>
            </a:r>
            <a:r>
              <a:rPr lang="en-US" sz="1800" dirty="0" err="1">
                <a:cs typeface="Calibri" pitchFamily="34" charset="0"/>
              </a:rPr>
              <a:t>Penghasilan</a:t>
            </a:r>
            <a:r>
              <a:rPr lang="en-US" sz="1800" dirty="0">
                <a:cs typeface="Calibri" pitchFamily="34" charset="0"/>
              </a:rPr>
              <a:t> Australia		Rp 2.750.000.000,00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	</a:t>
            </a:r>
            <a:r>
              <a:rPr lang="en-US" sz="1800" dirty="0" err="1">
                <a:cs typeface="Calibri" pitchFamily="34" charset="0"/>
              </a:rPr>
              <a:t>Penghasilan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Ukraina</a:t>
            </a:r>
            <a:r>
              <a:rPr lang="en-US" sz="1800" dirty="0">
                <a:cs typeface="Calibri" pitchFamily="34" charset="0"/>
              </a:rPr>
              <a:t>		</a:t>
            </a:r>
            <a:r>
              <a:rPr lang="en-US" sz="1800" u="sng" dirty="0">
                <a:cs typeface="Calibri" pitchFamily="34" charset="0"/>
              </a:rPr>
              <a:t>Rp    250.000.000,00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	Total </a:t>
            </a:r>
            <a:r>
              <a:rPr lang="en-US" sz="1800" dirty="0" err="1">
                <a:cs typeface="Calibri" pitchFamily="34" charset="0"/>
              </a:rPr>
              <a:t>penghasilan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netto</a:t>
            </a:r>
            <a:r>
              <a:rPr lang="en-US" sz="1800" dirty="0">
                <a:cs typeface="Calibri" pitchFamily="34" charset="0"/>
              </a:rPr>
              <a:t>		</a:t>
            </a:r>
            <a:r>
              <a:rPr lang="en-US" sz="1800" dirty="0" err="1">
                <a:cs typeface="Calibri" pitchFamily="34" charset="0"/>
              </a:rPr>
              <a:t>Rp</a:t>
            </a:r>
            <a:r>
              <a:rPr lang="en-US" sz="1800" dirty="0">
                <a:cs typeface="Calibri" pitchFamily="34" charset="0"/>
              </a:rPr>
              <a:t> 3.700.000.000,00</a:t>
            </a:r>
          </a:p>
          <a:p>
            <a:pPr marL="0" indent="0">
              <a:buNone/>
            </a:pPr>
            <a:r>
              <a:rPr lang="en-US" sz="1800" dirty="0" err="1">
                <a:cs typeface="Calibri" pitchFamily="34" charset="0"/>
              </a:rPr>
              <a:t>Beban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PPh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badan</a:t>
            </a:r>
            <a:r>
              <a:rPr lang="en-US" sz="1800" dirty="0">
                <a:cs typeface="Calibri" pitchFamily="34" charset="0"/>
              </a:rPr>
              <a:t>	= 25% x 3.700.000.000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		= </a:t>
            </a:r>
            <a:r>
              <a:rPr lang="en-US" sz="1800" dirty="0" err="1">
                <a:cs typeface="Calibri" pitchFamily="34" charset="0"/>
              </a:rPr>
              <a:t>Rp</a:t>
            </a:r>
            <a:r>
              <a:rPr lang="en-US" sz="1800" dirty="0">
                <a:cs typeface="Calibri" pitchFamily="34" charset="0"/>
              </a:rPr>
              <a:t> 925.000.000,00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Batas </a:t>
            </a:r>
            <a:r>
              <a:rPr lang="en-US" sz="1800" dirty="0" err="1">
                <a:cs typeface="Calibri" pitchFamily="34" charset="0"/>
              </a:rPr>
              <a:t>maksimum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kredit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pajak</a:t>
            </a:r>
            <a:r>
              <a:rPr lang="en-US" sz="1800" dirty="0">
                <a:cs typeface="Calibri" pitchFamily="34" charset="0"/>
              </a:rPr>
              <a:t>	Australia 	=			= </a:t>
            </a:r>
            <a:r>
              <a:rPr lang="en-US" sz="1800" dirty="0" err="1">
                <a:cs typeface="Calibri" pitchFamily="34" charset="0"/>
              </a:rPr>
              <a:t>Rp</a:t>
            </a:r>
            <a:r>
              <a:rPr lang="en-US" sz="1800" dirty="0">
                <a:cs typeface="Calibri" pitchFamily="34" charset="0"/>
              </a:rPr>
              <a:t> 687.500.000,00 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Batas </a:t>
            </a:r>
            <a:r>
              <a:rPr lang="en-US" sz="1800" dirty="0" err="1">
                <a:cs typeface="Calibri" pitchFamily="34" charset="0"/>
              </a:rPr>
              <a:t>maksimum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kredit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pajak</a:t>
            </a:r>
            <a:r>
              <a:rPr lang="en-US" sz="1800" dirty="0">
                <a:cs typeface="Calibri" pitchFamily="34" charset="0"/>
              </a:rPr>
              <a:t>	</a:t>
            </a:r>
            <a:r>
              <a:rPr lang="en-US" sz="1800" dirty="0" err="1">
                <a:cs typeface="Calibri" pitchFamily="34" charset="0"/>
              </a:rPr>
              <a:t>Ukraina</a:t>
            </a:r>
            <a:r>
              <a:rPr lang="en-US" sz="1800" dirty="0">
                <a:cs typeface="Calibri" pitchFamily="34" charset="0"/>
              </a:rPr>
              <a:t> 	=			= </a:t>
            </a:r>
            <a:r>
              <a:rPr lang="en-US" sz="1800" dirty="0" err="1">
                <a:cs typeface="Calibri" pitchFamily="34" charset="0"/>
              </a:rPr>
              <a:t>Rp</a:t>
            </a:r>
            <a:r>
              <a:rPr lang="en-US" sz="1800" dirty="0">
                <a:cs typeface="Calibri" pitchFamily="34" charset="0"/>
              </a:rPr>
              <a:t>   62.500.000,00 </a:t>
            </a:r>
          </a:p>
          <a:p>
            <a:pPr marL="0" indent="0">
              <a:buNone/>
            </a:pPr>
            <a:r>
              <a:rPr lang="en-US" sz="1800" dirty="0" err="1">
                <a:cs typeface="Calibri" pitchFamily="34" charset="0"/>
              </a:rPr>
              <a:t>Beban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pajak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dibayarkan</a:t>
            </a:r>
            <a:r>
              <a:rPr lang="en-US" sz="1800" dirty="0">
                <a:cs typeface="Calibri" pitchFamily="34" charset="0"/>
              </a:rPr>
              <a:t> di Australia	= 30% x 2.750.000.000	= </a:t>
            </a:r>
            <a:r>
              <a:rPr lang="en-US" sz="1800" dirty="0" err="1">
                <a:cs typeface="Calibri" pitchFamily="34" charset="0"/>
              </a:rPr>
              <a:t>Rp</a:t>
            </a:r>
            <a:r>
              <a:rPr lang="en-US" sz="1800" dirty="0">
                <a:cs typeface="Calibri" pitchFamily="34" charset="0"/>
              </a:rPr>
              <a:t> 825.000.000,00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Beban </a:t>
            </a:r>
            <a:r>
              <a:rPr lang="en-US" sz="1800" dirty="0" err="1">
                <a:cs typeface="Calibri" pitchFamily="34" charset="0"/>
              </a:rPr>
              <a:t>pajak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dibayarkan</a:t>
            </a:r>
            <a:r>
              <a:rPr lang="en-US" sz="1800" dirty="0">
                <a:cs typeface="Calibri" pitchFamily="34" charset="0"/>
              </a:rPr>
              <a:t> di </a:t>
            </a:r>
            <a:r>
              <a:rPr lang="en-US" sz="1800" dirty="0" err="1">
                <a:cs typeface="Calibri" pitchFamily="34" charset="0"/>
              </a:rPr>
              <a:t>Ukraina</a:t>
            </a:r>
            <a:r>
              <a:rPr lang="en-US" sz="1800" dirty="0">
                <a:cs typeface="Calibri" pitchFamily="34" charset="0"/>
              </a:rPr>
              <a:t>	= 20% x 250.000.000                  = Rp   50.000.000,00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Nilai </a:t>
            </a:r>
            <a:r>
              <a:rPr lang="en-US" sz="1800" dirty="0" err="1">
                <a:cs typeface="Calibri" pitchFamily="34" charset="0"/>
              </a:rPr>
              <a:t>pajak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dikreditkan</a:t>
            </a:r>
            <a:r>
              <a:rPr lang="en-US" sz="1800" dirty="0">
                <a:cs typeface="Calibri" pitchFamily="34" charset="0"/>
              </a:rPr>
              <a:t>	                             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       = 687.500.000,00 + 50.000.000 = Rp 737.500.000,00</a:t>
            </a:r>
          </a:p>
          <a:p>
            <a:pPr marL="0" indent="0">
              <a:buNone/>
            </a:pPr>
            <a:endParaRPr lang="en-US" sz="1800" dirty="0"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00801"/>
            <a:ext cx="2133600" cy="320675"/>
          </a:xfrm>
          <a:prstGeom prst="rect">
            <a:avLst/>
          </a:prstGeom>
        </p:spPr>
        <p:txBody>
          <a:bodyPr/>
          <a:lstStyle/>
          <a:p>
            <a:fld id="{C8917DDB-6779-4320-89F1-0A441ABEDE43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606493"/>
              </p:ext>
            </p:extLst>
          </p:nvPr>
        </p:nvGraphicFramePr>
        <p:xfrm>
          <a:off x="5879976" y="3830525"/>
          <a:ext cx="1970088" cy="430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03400" imgH="393700" progId="Equation.3">
                  <p:embed/>
                </p:oleObj>
              </mc:Choice>
              <mc:Fallback>
                <p:oleObj name="Equation" r:id="rId2" imgW="1803400" imgH="3937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9976" y="3830525"/>
                        <a:ext cx="1970088" cy="4304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8478222"/>
              </p:ext>
            </p:extLst>
          </p:nvPr>
        </p:nvGraphicFramePr>
        <p:xfrm>
          <a:off x="5879976" y="4311555"/>
          <a:ext cx="1970088" cy="430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803400" imgH="393700" progId="Equation.3">
                  <p:embed/>
                </p:oleObj>
              </mc:Choice>
              <mc:Fallback>
                <p:oleObj name="Equation" r:id="rId4" imgW="1803400" imgH="3937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9976" y="4311555"/>
                        <a:ext cx="1970088" cy="4304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157196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4"/>
          <p:cNvSpPr/>
          <p:nvPr/>
        </p:nvSpPr>
        <p:spPr>
          <a:xfrm>
            <a:off x="1600200" y="1371600"/>
            <a:ext cx="10240108" cy="5257800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413738" cy="818905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 sz="3200" dirty="0" err="1"/>
              <a:t>Ilustrasi</a:t>
            </a:r>
            <a:r>
              <a:rPr lang="en-US" sz="3200" dirty="0"/>
              <a:t> </a:t>
            </a:r>
            <a:br>
              <a:rPr lang="en-US" sz="3200" dirty="0"/>
            </a:br>
            <a:r>
              <a:rPr lang="en-US" sz="3200" dirty="0" err="1"/>
              <a:t>Rugi</a:t>
            </a:r>
            <a:r>
              <a:rPr lang="en-US" sz="3200" dirty="0"/>
              <a:t> </a:t>
            </a:r>
            <a:r>
              <a:rPr lang="en-US" sz="3200" dirty="0" err="1"/>
              <a:t>Fiskal</a:t>
            </a:r>
            <a:r>
              <a:rPr lang="en-US" sz="3200" dirty="0"/>
              <a:t> LN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371600"/>
            <a:ext cx="10163908" cy="914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>
                <a:cs typeface="Calibri" pitchFamily="34" charset="0"/>
              </a:rPr>
              <a:t>	 </a:t>
            </a:r>
            <a:r>
              <a:rPr lang="en-US" dirty="0" err="1">
                <a:cs typeface="Calibri" pitchFamily="34" charset="0"/>
              </a:rPr>
              <a:t>Selama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tahun</a:t>
            </a:r>
            <a:r>
              <a:rPr lang="en-US" dirty="0">
                <a:cs typeface="Calibri" pitchFamily="34" charset="0"/>
              </a:rPr>
              <a:t>, 2011 PT. </a:t>
            </a:r>
            <a:r>
              <a:rPr lang="en-US" dirty="0" err="1">
                <a:cs typeface="Calibri" pitchFamily="34" charset="0"/>
              </a:rPr>
              <a:t>Demak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Bintara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memperoleh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penghasilan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netto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dari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dalam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negeri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sebesar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Rp</a:t>
            </a:r>
            <a:r>
              <a:rPr lang="en-US" dirty="0">
                <a:cs typeface="Calibri" pitchFamily="34" charset="0"/>
              </a:rPr>
              <a:t> 1.300.000.000,00, </a:t>
            </a:r>
            <a:r>
              <a:rPr lang="en-US" dirty="0" err="1">
                <a:cs typeface="Calibri" pitchFamily="34" charset="0"/>
              </a:rPr>
              <a:t>dari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negara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Meksiko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sebesar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Rp</a:t>
            </a:r>
            <a:r>
              <a:rPr lang="en-US" dirty="0">
                <a:cs typeface="Calibri" pitchFamily="34" charset="0"/>
              </a:rPr>
              <a:t> 1.650.000.000,00 (</a:t>
            </a:r>
            <a:r>
              <a:rPr lang="en-US" dirty="0" err="1">
                <a:cs typeface="Calibri" pitchFamily="34" charset="0"/>
              </a:rPr>
              <a:t>bertarif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pajak</a:t>
            </a:r>
            <a:r>
              <a:rPr lang="en-US" dirty="0">
                <a:cs typeface="Calibri" pitchFamily="34" charset="0"/>
              </a:rPr>
              <a:t> 20%), </a:t>
            </a:r>
            <a:r>
              <a:rPr lang="en-US" dirty="0" err="1">
                <a:cs typeface="Calibri" pitchFamily="34" charset="0"/>
              </a:rPr>
              <a:t>dan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dari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negara</a:t>
            </a:r>
            <a:r>
              <a:rPr lang="en-US" dirty="0">
                <a:cs typeface="Calibri" pitchFamily="34" charset="0"/>
              </a:rPr>
              <a:t> Luxembourg </a:t>
            </a:r>
            <a:r>
              <a:rPr lang="en-US" dirty="0" err="1">
                <a:cs typeface="Calibri" pitchFamily="34" charset="0"/>
              </a:rPr>
              <a:t>sebesar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Rp</a:t>
            </a:r>
            <a:r>
              <a:rPr lang="en-US" dirty="0">
                <a:cs typeface="Calibri" pitchFamily="34" charset="0"/>
              </a:rPr>
              <a:t> 2.250.000.000,00 (</a:t>
            </a:r>
            <a:r>
              <a:rPr lang="en-US" dirty="0" err="1">
                <a:cs typeface="Calibri" pitchFamily="34" charset="0"/>
              </a:rPr>
              <a:t>bertarif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pajak</a:t>
            </a:r>
            <a:r>
              <a:rPr lang="en-US" dirty="0">
                <a:cs typeface="Calibri" pitchFamily="34" charset="0"/>
              </a:rPr>
              <a:t> 25%). </a:t>
            </a:r>
            <a:r>
              <a:rPr lang="en-US" dirty="0" err="1">
                <a:cs typeface="Calibri" pitchFamily="34" charset="0"/>
              </a:rPr>
              <a:t>Diketahui</a:t>
            </a:r>
            <a:r>
              <a:rPr lang="en-US" dirty="0">
                <a:cs typeface="Calibri" pitchFamily="34" charset="0"/>
              </a:rPr>
              <a:t> pula </a:t>
            </a:r>
            <a:r>
              <a:rPr lang="en-US" dirty="0" err="1">
                <a:cs typeface="Calibri" pitchFamily="34" charset="0"/>
              </a:rPr>
              <a:t>bahwa</a:t>
            </a:r>
            <a:r>
              <a:rPr lang="en-US" dirty="0">
                <a:cs typeface="Calibri" pitchFamily="34" charset="0"/>
              </a:rPr>
              <a:t> PT. </a:t>
            </a:r>
            <a:r>
              <a:rPr lang="en-US" dirty="0" err="1">
                <a:cs typeface="Calibri" pitchFamily="34" charset="0"/>
              </a:rPr>
              <a:t>Demak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Bintara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mengalami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rufi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fiskal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senilai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Rp</a:t>
            </a:r>
            <a:r>
              <a:rPr lang="en-US" dirty="0">
                <a:cs typeface="Calibri" pitchFamily="34" charset="0"/>
              </a:rPr>
              <a:t> 375.000.000,00 </a:t>
            </a:r>
            <a:r>
              <a:rPr lang="en-US" dirty="0" err="1">
                <a:cs typeface="Calibri" pitchFamily="34" charset="0"/>
              </a:rPr>
              <a:t>atas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operasi</a:t>
            </a:r>
            <a:r>
              <a:rPr lang="en-US" dirty="0">
                <a:cs typeface="Calibri" pitchFamily="34" charset="0"/>
              </a:rPr>
              <a:t> yang </a:t>
            </a:r>
            <a:r>
              <a:rPr lang="en-US" dirty="0" err="1">
                <a:cs typeface="Calibri" pitchFamily="34" charset="0"/>
              </a:rPr>
              <a:t>dilakukannya</a:t>
            </a:r>
            <a:r>
              <a:rPr lang="en-US" dirty="0">
                <a:cs typeface="Calibri" pitchFamily="34" charset="0"/>
              </a:rPr>
              <a:t> di Mongolia. </a:t>
            </a:r>
            <a:r>
              <a:rPr lang="en-US" dirty="0" err="1">
                <a:cs typeface="Calibri" pitchFamily="34" charset="0"/>
              </a:rPr>
              <a:t>Berapakah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nilai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batas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maksimum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kredit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pajak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nilai</a:t>
            </a:r>
            <a:r>
              <a:rPr lang="en-US" dirty="0">
                <a:cs typeface="Calibri" pitchFamily="34" charset="0"/>
              </a:rPr>
              <a:t> yang </a:t>
            </a:r>
            <a:r>
              <a:rPr lang="en-US" dirty="0" err="1">
                <a:cs typeface="Calibri" pitchFamily="34" charset="0"/>
              </a:rPr>
              <a:t>dikreditkan</a:t>
            </a:r>
            <a:r>
              <a:rPr lang="en-US" dirty="0">
                <a:cs typeface="Calibri" pitchFamily="34" charset="0"/>
              </a:rPr>
              <a:t>? </a:t>
            </a:r>
            <a:r>
              <a:rPr lang="en-US" dirty="0" err="1">
                <a:cs typeface="Calibri" pitchFamily="34" charset="0"/>
              </a:rPr>
              <a:t>Bagaimana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penjurnalan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dilakukan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saat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penerimaan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penghasilan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dari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luar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negeri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saat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penghitungan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pajak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penghasilan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akhir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tahun</a:t>
            </a:r>
            <a:r>
              <a:rPr lang="en-US" dirty="0">
                <a:cs typeface="Calibri" pitchFamily="34" charset="0"/>
              </a:rPr>
              <a:t>?</a:t>
            </a:r>
          </a:p>
          <a:p>
            <a:pPr marL="0" indent="0" algn="just">
              <a:buNone/>
            </a:pPr>
            <a:endParaRPr lang="en-US" dirty="0"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00801"/>
            <a:ext cx="2133600" cy="320675"/>
          </a:xfrm>
          <a:prstGeom prst="rect">
            <a:avLst/>
          </a:prstGeom>
        </p:spPr>
        <p:txBody>
          <a:bodyPr/>
          <a:lstStyle/>
          <a:p>
            <a:fld id="{C8917DDB-6779-4320-89F1-0A441ABEDE43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6" name="Picture 5" descr="money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20254" y="4987459"/>
            <a:ext cx="129707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45330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4"/>
          <p:cNvSpPr/>
          <p:nvPr/>
        </p:nvSpPr>
        <p:spPr>
          <a:xfrm>
            <a:off x="1600200" y="1371600"/>
            <a:ext cx="8839200" cy="5257800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3593123" cy="490660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r>
              <a:rPr lang="en-US" dirty="0" err="1"/>
              <a:t>Ilustrasi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371600"/>
            <a:ext cx="8686800" cy="91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	</a:t>
            </a:r>
            <a:r>
              <a:rPr lang="en-US" sz="1800" dirty="0" err="1">
                <a:cs typeface="Calibri" pitchFamily="34" charset="0"/>
              </a:rPr>
              <a:t>Jawaban</a:t>
            </a:r>
            <a:r>
              <a:rPr lang="en-US" sz="1800" dirty="0">
                <a:cs typeface="Calibri" pitchFamily="34" charset="0"/>
              </a:rPr>
              <a:t>	: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	</a:t>
            </a:r>
            <a:r>
              <a:rPr lang="en-US" sz="1800" dirty="0" err="1">
                <a:cs typeface="Calibri" pitchFamily="34" charset="0"/>
              </a:rPr>
              <a:t>Penghasilan</a:t>
            </a:r>
            <a:r>
              <a:rPr lang="en-US" sz="1800" dirty="0">
                <a:cs typeface="Calibri" pitchFamily="34" charset="0"/>
              </a:rPr>
              <a:t> DN			</a:t>
            </a:r>
            <a:r>
              <a:rPr lang="en-US" sz="1800" dirty="0" err="1">
                <a:cs typeface="Calibri" pitchFamily="34" charset="0"/>
              </a:rPr>
              <a:t>Rp</a:t>
            </a:r>
            <a:r>
              <a:rPr lang="en-US" sz="1800" dirty="0">
                <a:cs typeface="Calibri" pitchFamily="34" charset="0"/>
              </a:rPr>
              <a:t> 1.300.000.000,00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	</a:t>
            </a:r>
            <a:r>
              <a:rPr lang="en-US" sz="1800" dirty="0" err="1">
                <a:cs typeface="Calibri" pitchFamily="34" charset="0"/>
              </a:rPr>
              <a:t>Penghasilan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Meksiko</a:t>
            </a:r>
            <a:r>
              <a:rPr lang="en-US" sz="1800" dirty="0">
                <a:cs typeface="Calibri" pitchFamily="34" charset="0"/>
              </a:rPr>
              <a:t>		Rp 1.650.000.000,00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	</a:t>
            </a:r>
            <a:r>
              <a:rPr lang="en-US" sz="1800" dirty="0" err="1">
                <a:cs typeface="Calibri" pitchFamily="34" charset="0"/>
              </a:rPr>
              <a:t>Penghasilan</a:t>
            </a:r>
            <a:r>
              <a:rPr lang="en-US" sz="1800" dirty="0">
                <a:cs typeface="Calibri" pitchFamily="34" charset="0"/>
              </a:rPr>
              <a:t> Luxembourg		</a:t>
            </a:r>
            <a:r>
              <a:rPr lang="en-US" sz="1800" dirty="0" err="1">
                <a:cs typeface="Calibri" pitchFamily="34" charset="0"/>
              </a:rPr>
              <a:t>Rp</a:t>
            </a:r>
            <a:r>
              <a:rPr lang="en-US" sz="1800" dirty="0">
                <a:cs typeface="Calibri" pitchFamily="34" charset="0"/>
              </a:rPr>
              <a:t> 2.250.000.000,00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	</a:t>
            </a:r>
            <a:r>
              <a:rPr lang="en-US" sz="1800" dirty="0" err="1">
                <a:cs typeface="Calibri" pitchFamily="34" charset="0"/>
              </a:rPr>
              <a:t>Penghasilan</a:t>
            </a:r>
            <a:r>
              <a:rPr lang="en-US" sz="1800" dirty="0">
                <a:cs typeface="Calibri" pitchFamily="34" charset="0"/>
              </a:rPr>
              <a:t> Mongolia		</a:t>
            </a:r>
            <a:r>
              <a:rPr lang="en-US" sz="1800" u="sng" dirty="0">
                <a:cs typeface="Calibri" pitchFamily="34" charset="0"/>
              </a:rPr>
              <a:t>	            -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	Total </a:t>
            </a:r>
            <a:r>
              <a:rPr lang="en-US" sz="1800" dirty="0" err="1">
                <a:cs typeface="Calibri" pitchFamily="34" charset="0"/>
              </a:rPr>
              <a:t>penghasilan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netto</a:t>
            </a:r>
            <a:r>
              <a:rPr lang="en-US" sz="1800" dirty="0">
                <a:cs typeface="Calibri" pitchFamily="34" charset="0"/>
              </a:rPr>
              <a:t>		</a:t>
            </a:r>
            <a:r>
              <a:rPr lang="en-US" sz="1800" dirty="0" err="1">
                <a:cs typeface="Calibri" pitchFamily="34" charset="0"/>
              </a:rPr>
              <a:t>Rp</a:t>
            </a:r>
            <a:r>
              <a:rPr lang="en-US" sz="1800" dirty="0">
                <a:cs typeface="Calibri" pitchFamily="34" charset="0"/>
              </a:rPr>
              <a:t> 5.200.000.000,00</a:t>
            </a:r>
          </a:p>
          <a:p>
            <a:pPr marL="0" indent="0">
              <a:buNone/>
            </a:pPr>
            <a:r>
              <a:rPr lang="en-US" sz="1800" dirty="0" err="1">
                <a:cs typeface="Calibri" pitchFamily="34" charset="0"/>
              </a:rPr>
              <a:t>Beban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PPh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badan</a:t>
            </a:r>
            <a:r>
              <a:rPr lang="en-US" sz="1800" dirty="0">
                <a:cs typeface="Calibri" pitchFamily="34" charset="0"/>
              </a:rPr>
              <a:t>	= 25% x 5.200.000.000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		= </a:t>
            </a:r>
            <a:r>
              <a:rPr lang="en-US" sz="1800" dirty="0" err="1">
                <a:cs typeface="Calibri" pitchFamily="34" charset="0"/>
              </a:rPr>
              <a:t>Rp</a:t>
            </a:r>
            <a:r>
              <a:rPr lang="en-US" sz="1800" dirty="0">
                <a:cs typeface="Calibri" pitchFamily="34" charset="0"/>
              </a:rPr>
              <a:t> 1.700.000.000,00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Batas </a:t>
            </a:r>
            <a:r>
              <a:rPr lang="en-US" sz="1800" dirty="0" err="1">
                <a:cs typeface="Calibri" pitchFamily="34" charset="0"/>
              </a:rPr>
              <a:t>maksimum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kredit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pajak</a:t>
            </a:r>
            <a:r>
              <a:rPr lang="en-US" sz="1800" dirty="0">
                <a:cs typeface="Calibri" pitchFamily="34" charset="0"/>
              </a:rPr>
              <a:t>	</a:t>
            </a:r>
            <a:r>
              <a:rPr lang="en-US" sz="1800" dirty="0" err="1">
                <a:cs typeface="Calibri" pitchFamily="34" charset="0"/>
              </a:rPr>
              <a:t>Meksiko</a:t>
            </a:r>
            <a:r>
              <a:rPr lang="en-US" sz="1800" dirty="0">
                <a:cs typeface="Calibri" pitchFamily="34" charset="0"/>
              </a:rPr>
              <a:t> 	=			= </a:t>
            </a:r>
            <a:r>
              <a:rPr lang="en-US" sz="1800" dirty="0" err="1">
                <a:cs typeface="Calibri" pitchFamily="34" charset="0"/>
              </a:rPr>
              <a:t>Rp</a:t>
            </a:r>
            <a:r>
              <a:rPr lang="en-US" sz="1800" dirty="0">
                <a:cs typeface="Calibri" pitchFamily="34" charset="0"/>
              </a:rPr>
              <a:t> 412.500.000,00 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Batas </a:t>
            </a:r>
            <a:r>
              <a:rPr lang="en-US" sz="1800" dirty="0" err="1">
                <a:cs typeface="Calibri" pitchFamily="34" charset="0"/>
              </a:rPr>
              <a:t>maksimum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kredit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pajak</a:t>
            </a:r>
            <a:r>
              <a:rPr lang="en-US" sz="1800" dirty="0">
                <a:cs typeface="Calibri" pitchFamily="34" charset="0"/>
              </a:rPr>
              <a:t>	Luxembourg  =		                  = </a:t>
            </a:r>
            <a:r>
              <a:rPr lang="en-US" sz="1800" dirty="0" err="1">
                <a:cs typeface="Calibri" pitchFamily="34" charset="0"/>
              </a:rPr>
              <a:t>Rp</a:t>
            </a:r>
            <a:r>
              <a:rPr lang="en-US" sz="1800" dirty="0">
                <a:cs typeface="Calibri" pitchFamily="34" charset="0"/>
              </a:rPr>
              <a:t> 562.500.000,00 </a:t>
            </a:r>
          </a:p>
          <a:p>
            <a:pPr marL="0" indent="0">
              <a:buNone/>
            </a:pPr>
            <a:r>
              <a:rPr lang="en-US" sz="1800" dirty="0" err="1">
                <a:cs typeface="Calibri" pitchFamily="34" charset="0"/>
              </a:rPr>
              <a:t>Beban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pajak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dibayarkan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di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Meksiko</a:t>
            </a:r>
            <a:r>
              <a:rPr lang="en-US" sz="1800" dirty="0">
                <a:cs typeface="Calibri" pitchFamily="34" charset="0"/>
              </a:rPr>
              <a:t>	= 20% x 1.650.000.000	= </a:t>
            </a:r>
            <a:r>
              <a:rPr lang="en-US" sz="1800" dirty="0" err="1">
                <a:cs typeface="Calibri" pitchFamily="34" charset="0"/>
              </a:rPr>
              <a:t>Rp</a:t>
            </a:r>
            <a:r>
              <a:rPr lang="en-US" sz="1800" dirty="0">
                <a:cs typeface="Calibri" pitchFamily="34" charset="0"/>
              </a:rPr>
              <a:t> 330.000.000,00</a:t>
            </a:r>
          </a:p>
          <a:p>
            <a:pPr marL="0" indent="0">
              <a:buNone/>
            </a:pPr>
            <a:r>
              <a:rPr lang="en-US" sz="1800" dirty="0" err="1">
                <a:cs typeface="Calibri" pitchFamily="34" charset="0"/>
              </a:rPr>
              <a:t>Beban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pajak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dibayarkan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di</a:t>
            </a:r>
            <a:r>
              <a:rPr lang="en-US" sz="1800" dirty="0">
                <a:cs typeface="Calibri" pitchFamily="34" charset="0"/>
              </a:rPr>
              <a:t> Luxembourg	= 25% x 2.250.000.000	= </a:t>
            </a:r>
            <a:r>
              <a:rPr lang="en-US" sz="1800" dirty="0" err="1">
                <a:cs typeface="Calibri" pitchFamily="34" charset="0"/>
              </a:rPr>
              <a:t>Rp</a:t>
            </a:r>
            <a:r>
              <a:rPr lang="en-US" sz="1800" dirty="0">
                <a:cs typeface="Calibri" pitchFamily="34" charset="0"/>
              </a:rPr>
              <a:t> 562.500.000,00 </a:t>
            </a:r>
          </a:p>
          <a:p>
            <a:pPr marL="0" indent="0">
              <a:buNone/>
            </a:pPr>
            <a:r>
              <a:rPr lang="en-US" sz="1800" dirty="0" err="1">
                <a:cs typeface="Calibri" pitchFamily="34" charset="0"/>
              </a:rPr>
              <a:t>Nilai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pajak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dikreditkan</a:t>
            </a:r>
            <a:r>
              <a:rPr lang="en-US" sz="1800" dirty="0">
                <a:cs typeface="Calibri" pitchFamily="34" charset="0"/>
              </a:rPr>
              <a:t>	                                  = 330.000.000 + 562.500.000	= </a:t>
            </a:r>
            <a:r>
              <a:rPr lang="en-US" sz="1800" dirty="0" err="1">
                <a:cs typeface="Calibri" pitchFamily="34" charset="0"/>
              </a:rPr>
              <a:t>Rp</a:t>
            </a:r>
            <a:r>
              <a:rPr lang="en-US" sz="1800" dirty="0">
                <a:cs typeface="Calibri" pitchFamily="34" charset="0"/>
              </a:rPr>
              <a:t> 892.500.000,00</a:t>
            </a:r>
          </a:p>
          <a:p>
            <a:pPr marL="0" indent="0">
              <a:buNone/>
            </a:pPr>
            <a:endParaRPr lang="en-US" sz="1800" dirty="0"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00801"/>
            <a:ext cx="2133600" cy="320675"/>
          </a:xfrm>
          <a:prstGeom prst="rect">
            <a:avLst/>
          </a:prstGeom>
        </p:spPr>
        <p:txBody>
          <a:bodyPr/>
          <a:lstStyle/>
          <a:p>
            <a:fld id="{C8917DDB-6779-4320-89F1-0A441ABEDE43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2526680"/>
              </p:ext>
            </p:extLst>
          </p:nvPr>
        </p:nvGraphicFramePr>
        <p:xfrm>
          <a:off x="5872958" y="4141788"/>
          <a:ext cx="2081213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05000" imgH="393700" progId="Equation.3">
                  <p:embed/>
                </p:oleObj>
              </mc:Choice>
              <mc:Fallback>
                <p:oleObj name="Equation" r:id="rId2" imgW="1905000" imgH="3937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2958" y="4141788"/>
                        <a:ext cx="2081213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2608101"/>
              </p:ext>
            </p:extLst>
          </p:nvPr>
        </p:nvGraphicFramePr>
        <p:xfrm>
          <a:off x="5872958" y="4572002"/>
          <a:ext cx="2376264" cy="518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05000" imgH="393700" progId="Equation.3">
                  <p:embed/>
                </p:oleObj>
              </mc:Choice>
              <mc:Fallback>
                <p:oleObj name="Equation" r:id="rId4" imgW="1905000" imgH="3937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2958" y="4572002"/>
                        <a:ext cx="2376264" cy="5182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172616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35971"/>
            <a:ext cx="7813431" cy="762001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dirty="0" err="1"/>
              <a:t>Definisi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00801"/>
            <a:ext cx="2133600" cy="320675"/>
          </a:xfrm>
          <a:prstGeom prst="rect">
            <a:avLst/>
          </a:prstGeom>
        </p:spPr>
        <p:txBody>
          <a:bodyPr/>
          <a:lstStyle/>
          <a:p>
            <a:fld id="{C8917DDB-6779-4320-89F1-0A441ABEDE43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57400" y="1440873"/>
            <a:ext cx="8077200" cy="762000"/>
          </a:xfrm>
          <a:prstGeom prst="rect">
            <a:avLst/>
          </a:prstGeom>
          <a:solidFill>
            <a:srgbClr val="92D050"/>
          </a:solidFill>
          <a:ln>
            <a:solidFill>
              <a:srgbClr val="A4EE6C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Pajak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yang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terutang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atau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dibayarkan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di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Luar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Negeri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(LN).</a:t>
            </a:r>
          </a:p>
        </p:txBody>
      </p:sp>
      <p:sp>
        <p:nvSpPr>
          <p:cNvPr id="6" name="Rectangle 5"/>
          <p:cNvSpPr/>
          <p:nvPr/>
        </p:nvSpPr>
        <p:spPr>
          <a:xfrm>
            <a:off x="2057400" y="2888674"/>
            <a:ext cx="8077200" cy="1226127"/>
          </a:xfrm>
          <a:prstGeom prst="rect">
            <a:avLst/>
          </a:prstGeom>
          <a:solidFill>
            <a:srgbClr val="92D050"/>
          </a:solidFill>
          <a:ln>
            <a:solidFill>
              <a:srgbClr val="A4EE6C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Atas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penghasilan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yang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diterima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atau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diperoleh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dari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luar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negeri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yang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boleh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dikreditkan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terhadap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PPh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yang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terutang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atas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seluruh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penghasilan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WP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Dalam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Negeri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(DN).</a:t>
            </a:r>
          </a:p>
        </p:txBody>
      </p:sp>
      <p:sp>
        <p:nvSpPr>
          <p:cNvPr id="7" name="Rectangle 6"/>
          <p:cNvSpPr/>
          <p:nvPr/>
        </p:nvSpPr>
        <p:spPr>
          <a:xfrm>
            <a:off x="2057400" y="4724400"/>
            <a:ext cx="8077200" cy="1219200"/>
          </a:xfrm>
          <a:prstGeom prst="rect">
            <a:avLst/>
          </a:prstGeom>
          <a:solidFill>
            <a:srgbClr val="B1CBE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Pengkreditan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dilakukan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dalam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tahun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pajak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digabungkannya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penghasilan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dari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luar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negeri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dengan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penghasilan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di Indonesia,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dengan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tujuan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menghindari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pemajakan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berganda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.</a:t>
            </a:r>
          </a:p>
        </p:txBody>
      </p:sp>
      <p:sp>
        <p:nvSpPr>
          <p:cNvPr id="9" name="Down Arrow 8"/>
          <p:cNvSpPr/>
          <p:nvPr/>
        </p:nvSpPr>
        <p:spPr>
          <a:xfrm>
            <a:off x="5715000" y="2286000"/>
            <a:ext cx="762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4"/>
          <p:cNvSpPr/>
          <p:nvPr/>
        </p:nvSpPr>
        <p:spPr>
          <a:xfrm>
            <a:off x="1600199" y="1371600"/>
            <a:ext cx="10228385" cy="5257800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554" y="46037"/>
            <a:ext cx="6547338" cy="1233487"/>
          </a:xfrm>
          <a:solidFill>
            <a:schemeClr val="accent5"/>
          </a:solidFill>
        </p:spPr>
        <p:txBody>
          <a:bodyPr/>
          <a:lstStyle/>
          <a:p>
            <a:r>
              <a:rPr lang="en-US" sz="3000" dirty="0" err="1"/>
              <a:t>Ilustrasi</a:t>
            </a:r>
            <a:br>
              <a:rPr lang="en-US" sz="3000" dirty="0"/>
            </a:br>
            <a:r>
              <a:rPr lang="en-US" sz="3000" dirty="0"/>
              <a:t> </a:t>
            </a:r>
            <a:r>
              <a:rPr lang="en-US" sz="3000" dirty="0" err="1"/>
              <a:t>Penghasilan</a:t>
            </a:r>
            <a:r>
              <a:rPr lang="en-US" sz="3000" dirty="0"/>
              <a:t> </a:t>
            </a:r>
            <a:r>
              <a:rPr lang="en-US" sz="3000" dirty="0" err="1"/>
              <a:t>Berunsur</a:t>
            </a:r>
            <a:r>
              <a:rPr lang="en-US" sz="3000" dirty="0"/>
              <a:t> </a:t>
            </a:r>
            <a:r>
              <a:rPr lang="en-US" sz="3000" dirty="0" err="1"/>
              <a:t>PPh</a:t>
            </a:r>
            <a:r>
              <a:rPr lang="en-US" sz="3000" dirty="0"/>
              <a:t> Final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371600"/>
            <a:ext cx="10152184" cy="914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>
                <a:cs typeface="Calibri" pitchFamily="34" charset="0"/>
              </a:rPr>
              <a:t>	PT. </a:t>
            </a:r>
            <a:r>
              <a:rPr lang="en-US" sz="2400" dirty="0" err="1">
                <a:cs typeface="Calibri" pitchFamily="34" charset="0"/>
              </a:rPr>
              <a:t>Kasepuhan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memperoleh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penghasilan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netto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selama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tahun</a:t>
            </a:r>
            <a:r>
              <a:rPr lang="en-US" sz="2400" dirty="0">
                <a:cs typeface="Calibri" pitchFamily="34" charset="0"/>
              </a:rPr>
              <a:t> 2011 </a:t>
            </a:r>
            <a:r>
              <a:rPr lang="en-US" sz="2400" dirty="0" err="1">
                <a:cs typeface="Calibri" pitchFamily="34" charset="0"/>
              </a:rPr>
              <a:t>dari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dalam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dan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luar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negeri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sebagai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berikut</a:t>
            </a:r>
            <a:r>
              <a:rPr lang="en-US" sz="2400" dirty="0">
                <a:cs typeface="Calibri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n-US" sz="2400" dirty="0">
                <a:cs typeface="Calibri" pitchFamily="34" charset="0"/>
              </a:rPr>
              <a:t>	</a:t>
            </a:r>
            <a:r>
              <a:rPr lang="en-US" sz="2400" dirty="0" err="1">
                <a:cs typeface="Calibri" pitchFamily="34" charset="0"/>
              </a:rPr>
              <a:t>Penghasilan</a:t>
            </a:r>
            <a:r>
              <a:rPr lang="en-US" sz="2400" dirty="0">
                <a:cs typeface="Calibri" pitchFamily="34" charset="0"/>
              </a:rPr>
              <a:t> DN			</a:t>
            </a:r>
            <a:r>
              <a:rPr lang="en-US" sz="2400" dirty="0" err="1">
                <a:cs typeface="Calibri" pitchFamily="34" charset="0"/>
              </a:rPr>
              <a:t>Rp</a:t>
            </a:r>
            <a:r>
              <a:rPr lang="en-US" sz="2400" dirty="0">
                <a:cs typeface="Calibri" pitchFamily="34" charset="0"/>
              </a:rPr>
              <a:t> 8.750.000.000,00</a:t>
            </a:r>
          </a:p>
          <a:p>
            <a:pPr marL="0" indent="0" algn="just">
              <a:buNone/>
            </a:pPr>
            <a:r>
              <a:rPr lang="en-US" sz="2400" dirty="0">
                <a:cs typeface="Calibri" pitchFamily="34" charset="0"/>
              </a:rPr>
              <a:t>	</a:t>
            </a:r>
            <a:r>
              <a:rPr lang="en-US" sz="2400" dirty="0" err="1">
                <a:cs typeface="Calibri" pitchFamily="34" charset="0"/>
              </a:rPr>
              <a:t>Penghasilan</a:t>
            </a:r>
            <a:r>
              <a:rPr lang="en-US" sz="2400" dirty="0">
                <a:cs typeface="Calibri" pitchFamily="34" charset="0"/>
              </a:rPr>
              <a:t> LN			</a:t>
            </a:r>
            <a:r>
              <a:rPr lang="en-US" sz="2400" dirty="0" err="1">
                <a:cs typeface="Calibri" pitchFamily="34" charset="0"/>
              </a:rPr>
              <a:t>Rp</a:t>
            </a:r>
            <a:r>
              <a:rPr lang="en-US" sz="2400" dirty="0">
                <a:cs typeface="Calibri" pitchFamily="34" charset="0"/>
              </a:rPr>
              <a:t> 2.850.000.000,00</a:t>
            </a:r>
          </a:p>
          <a:p>
            <a:pPr marL="0" indent="0" algn="just">
              <a:buNone/>
            </a:pPr>
            <a:r>
              <a:rPr lang="en-US" sz="2400" dirty="0" err="1">
                <a:cs typeface="Calibri" pitchFamily="34" charset="0"/>
              </a:rPr>
              <a:t>Diketahui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bahwa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tarif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pajak</a:t>
            </a:r>
            <a:r>
              <a:rPr lang="en-US" sz="2400" dirty="0">
                <a:cs typeface="Calibri" pitchFamily="34" charset="0"/>
              </a:rPr>
              <a:t> di </a:t>
            </a:r>
            <a:r>
              <a:rPr lang="en-US" sz="2400" dirty="0" err="1">
                <a:cs typeface="Calibri" pitchFamily="34" charset="0"/>
              </a:rPr>
              <a:t>luar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negeri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adalah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sebesar</a:t>
            </a:r>
            <a:r>
              <a:rPr lang="en-US" sz="2400" dirty="0">
                <a:cs typeface="Calibri" pitchFamily="34" charset="0"/>
              </a:rPr>
              <a:t> 15%. Di </a:t>
            </a:r>
            <a:r>
              <a:rPr lang="en-US" sz="2400" dirty="0" err="1">
                <a:cs typeface="Calibri" pitchFamily="34" charset="0"/>
              </a:rPr>
              <a:t>samping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itu</a:t>
            </a:r>
            <a:r>
              <a:rPr lang="en-US" sz="2400" dirty="0">
                <a:cs typeface="Calibri" pitchFamily="34" charset="0"/>
              </a:rPr>
              <a:t>, </a:t>
            </a:r>
            <a:r>
              <a:rPr lang="en-US" sz="2400" dirty="0" err="1">
                <a:cs typeface="Calibri" pitchFamily="34" charset="0"/>
              </a:rPr>
              <a:t>diketahui</a:t>
            </a:r>
            <a:r>
              <a:rPr lang="en-US" sz="2400" dirty="0">
                <a:cs typeface="Calibri" pitchFamily="34" charset="0"/>
              </a:rPr>
              <a:t> pula </a:t>
            </a:r>
            <a:r>
              <a:rPr lang="en-US" sz="2400" dirty="0" err="1">
                <a:cs typeface="Calibri" pitchFamily="34" charset="0"/>
              </a:rPr>
              <a:t>bahwa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atas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penghasilan</a:t>
            </a:r>
            <a:r>
              <a:rPr lang="en-US" sz="2400" dirty="0">
                <a:cs typeface="Calibri" pitchFamily="34" charset="0"/>
              </a:rPr>
              <a:t> DN </a:t>
            </a:r>
            <a:r>
              <a:rPr lang="en-US" sz="2400" dirty="0" err="1">
                <a:cs typeface="Calibri" pitchFamily="34" charset="0"/>
              </a:rPr>
              <a:t>tersebut</a:t>
            </a:r>
            <a:r>
              <a:rPr lang="en-US" sz="2400" dirty="0">
                <a:cs typeface="Calibri" pitchFamily="34" charset="0"/>
              </a:rPr>
              <a:t>, </a:t>
            </a:r>
            <a:r>
              <a:rPr lang="en-US" sz="2400" dirty="0" err="1">
                <a:cs typeface="Calibri" pitchFamily="34" charset="0"/>
              </a:rPr>
              <a:t>termasuk</a:t>
            </a:r>
            <a:r>
              <a:rPr lang="en-US" sz="2400" dirty="0">
                <a:cs typeface="Calibri" pitchFamily="34" charset="0"/>
              </a:rPr>
              <a:t> pula </a:t>
            </a:r>
            <a:r>
              <a:rPr lang="en-US" sz="2400" dirty="0" err="1">
                <a:cs typeface="Calibri" pitchFamily="34" charset="0"/>
              </a:rPr>
              <a:t>penghasilan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atas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bunga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pinjaman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sebesar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Rp</a:t>
            </a:r>
            <a:r>
              <a:rPr lang="en-US" sz="2400" dirty="0">
                <a:cs typeface="Calibri" pitchFamily="34" charset="0"/>
              </a:rPr>
              <a:t> 550.000.000,00, </a:t>
            </a:r>
            <a:r>
              <a:rPr lang="en-US" sz="2400" dirty="0" err="1">
                <a:cs typeface="Calibri" pitchFamily="34" charset="0"/>
              </a:rPr>
              <a:t>pendapatan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atas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sewa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bangunan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senilai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Rp</a:t>
            </a:r>
            <a:r>
              <a:rPr lang="en-US" sz="2400" dirty="0">
                <a:cs typeface="Calibri" pitchFamily="34" charset="0"/>
              </a:rPr>
              <a:t> 2.350.000.000,00, </a:t>
            </a:r>
            <a:r>
              <a:rPr lang="en-US" sz="2400" dirty="0" err="1">
                <a:cs typeface="Calibri" pitchFamily="34" charset="0"/>
              </a:rPr>
              <a:t>dan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hadiah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undian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senilai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Rp</a:t>
            </a:r>
            <a:r>
              <a:rPr lang="en-US" sz="2400" dirty="0">
                <a:cs typeface="Calibri" pitchFamily="34" charset="0"/>
              </a:rPr>
              <a:t> 250.000.000,00. </a:t>
            </a:r>
            <a:r>
              <a:rPr lang="en-US" sz="2400" dirty="0" err="1">
                <a:cs typeface="Calibri" pitchFamily="34" charset="0"/>
              </a:rPr>
              <a:t>Maka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berapakah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batas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maksimum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kredit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pajak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dan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nilai</a:t>
            </a:r>
            <a:r>
              <a:rPr lang="en-US" sz="2400" dirty="0">
                <a:cs typeface="Calibri" pitchFamily="34" charset="0"/>
              </a:rPr>
              <a:t> yang </a:t>
            </a:r>
            <a:r>
              <a:rPr lang="en-US" sz="2400" dirty="0" err="1">
                <a:cs typeface="Calibri" pitchFamily="34" charset="0"/>
              </a:rPr>
              <a:t>dikreditkan</a:t>
            </a:r>
            <a:r>
              <a:rPr lang="en-US" sz="2400" dirty="0">
                <a:cs typeface="Calibri" pitchFamily="34" charset="0"/>
              </a:rPr>
              <a:t>? </a:t>
            </a:r>
            <a:r>
              <a:rPr lang="en-US" sz="2400" dirty="0" err="1">
                <a:cs typeface="Calibri" pitchFamily="34" charset="0"/>
              </a:rPr>
              <a:t>Bagaimana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penjurnalan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dilakukan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saat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penerimaan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penghasilan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dari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luar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negeri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dan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saat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penghitungan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pajak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penghasilan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akhir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tahun</a:t>
            </a:r>
            <a:r>
              <a:rPr lang="en-US" sz="2400" dirty="0">
                <a:cs typeface="Calibri" pitchFamily="34" charset="0"/>
              </a:rPr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00801"/>
            <a:ext cx="2133600" cy="320675"/>
          </a:xfrm>
          <a:prstGeom prst="rect">
            <a:avLst/>
          </a:prstGeom>
        </p:spPr>
        <p:txBody>
          <a:bodyPr/>
          <a:lstStyle/>
          <a:p>
            <a:fld id="{C8917DDB-6779-4320-89F1-0A441ABEDE43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51509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4"/>
          <p:cNvSpPr/>
          <p:nvPr/>
        </p:nvSpPr>
        <p:spPr>
          <a:xfrm>
            <a:off x="1600199" y="1371600"/>
            <a:ext cx="9536723" cy="4700606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316" y="136524"/>
            <a:ext cx="3067792" cy="906481"/>
          </a:xfrm>
          <a:solidFill>
            <a:schemeClr val="accent5"/>
          </a:solidFill>
        </p:spPr>
        <p:txBody>
          <a:bodyPr/>
          <a:lstStyle/>
          <a:p>
            <a:r>
              <a:rPr lang="en-US" dirty="0" err="1"/>
              <a:t>Ilustrasi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399" y="1279927"/>
            <a:ext cx="8686800" cy="91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	</a:t>
            </a:r>
            <a:r>
              <a:rPr lang="en-US" sz="1800" dirty="0" err="1">
                <a:cs typeface="Calibri" pitchFamily="34" charset="0"/>
              </a:rPr>
              <a:t>Jawaban</a:t>
            </a:r>
            <a:r>
              <a:rPr lang="en-US" sz="1800" dirty="0">
                <a:cs typeface="Calibri" pitchFamily="34" charset="0"/>
              </a:rPr>
              <a:t>	: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	</a:t>
            </a:r>
            <a:r>
              <a:rPr lang="en-US" sz="1800" dirty="0" err="1">
                <a:cs typeface="Calibri" pitchFamily="34" charset="0"/>
              </a:rPr>
              <a:t>Penghasilan</a:t>
            </a:r>
            <a:r>
              <a:rPr lang="en-US" sz="1800" dirty="0">
                <a:cs typeface="Calibri" pitchFamily="34" charset="0"/>
              </a:rPr>
              <a:t> LN			</a:t>
            </a:r>
            <a:r>
              <a:rPr lang="en-US" sz="1800" dirty="0" err="1">
                <a:cs typeface="Calibri" pitchFamily="34" charset="0"/>
              </a:rPr>
              <a:t>Rp</a:t>
            </a:r>
            <a:r>
              <a:rPr lang="en-US" sz="1800" dirty="0">
                <a:cs typeface="Calibri" pitchFamily="34" charset="0"/>
              </a:rPr>
              <a:t> 2.850.000.000,00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	</a:t>
            </a:r>
            <a:r>
              <a:rPr lang="en-US" sz="1800" dirty="0" err="1">
                <a:cs typeface="Calibri" pitchFamily="34" charset="0"/>
              </a:rPr>
              <a:t>Penghasilan</a:t>
            </a:r>
            <a:r>
              <a:rPr lang="en-US" sz="1800" dirty="0">
                <a:cs typeface="Calibri" pitchFamily="34" charset="0"/>
              </a:rPr>
              <a:t> DN			</a:t>
            </a:r>
            <a:r>
              <a:rPr lang="en-US" sz="1800" dirty="0" err="1">
                <a:cs typeface="Calibri" pitchFamily="34" charset="0"/>
              </a:rPr>
              <a:t>Rp</a:t>
            </a:r>
            <a:r>
              <a:rPr lang="en-US" sz="1800" dirty="0">
                <a:cs typeface="Calibri" pitchFamily="34" charset="0"/>
              </a:rPr>
              <a:t> 8.750.000.000,00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	</a:t>
            </a:r>
            <a:r>
              <a:rPr lang="en-US" sz="1800" dirty="0" err="1">
                <a:cs typeface="Calibri" pitchFamily="34" charset="0"/>
              </a:rPr>
              <a:t>Penghasilan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dikenai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PPh</a:t>
            </a:r>
            <a:r>
              <a:rPr lang="en-US" sz="1800" dirty="0">
                <a:cs typeface="Calibri" pitchFamily="34" charset="0"/>
              </a:rPr>
              <a:t> Final		</a:t>
            </a:r>
            <a:r>
              <a:rPr lang="en-US" sz="1800" u="sng" dirty="0">
                <a:cs typeface="Calibri" pitchFamily="34" charset="0"/>
              </a:rPr>
              <a:t>(</a:t>
            </a:r>
            <a:r>
              <a:rPr lang="en-US" sz="1800" u="sng" dirty="0" err="1">
                <a:cs typeface="Calibri" pitchFamily="34" charset="0"/>
              </a:rPr>
              <a:t>Rp</a:t>
            </a:r>
            <a:r>
              <a:rPr lang="en-US" sz="1800" u="sng" dirty="0">
                <a:cs typeface="Calibri" pitchFamily="34" charset="0"/>
              </a:rPr>
              <a:t> 2.600.000.000,00)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	Total </a:t>
            </a:r>
            <a:r>
              <a:rPr lang="en-US" sz="1800" dirty="0" err="1">
                <a:cs typeface="Calibri" pitchFamily="34" charset="0"/>
              </a:rPr>
              <a:t>penghasilan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netto</a:t>
            </a:r>
            <a:r>
              <a:rPr lang="en-US" sz="1800" dirty="0">
                <a:cs typeface="Calibri" pitchFamily="34" charset="0"/>
              </a:rPr>
              <a:t>		</a:t>
            </a:r>
            <a:r>
              <a:rPr lang="en-US" sz="1800" dirty="0" err="1">
                <a:cs typeface="Calibri" pitchFamily="34" charset="0"/>
              </a:rPr>
              <a:t>Rp</a:t>
            </a:r>
            <a:r>
              <a:rPr lang="en-US" sz="1800" dirty="0">
                <a:cs typeface="Calibri" pitchFamily="34" charset="0"/>
              </a:rPr>
              <a:t> 9.000.000.000,00</a:t>
            </a:r>
          </a:p>
          <a:p>
            <a:pPr marL="0" indent="0">
              <a:buNone/>
            </a:pPr>
            <a:r>
              <a:rPr lang="en-US" sz="1800" dirty="0" err="1">
                <a:cs typeface="Calibri" pitchFamily="34" charset="0"/>
              </a:rPr>
              <a:t>Beban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PPh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badan</a:t>
            </a:r>
            <a:r>
              <a:rPr lang="en-US" sz="1800" dirty="0">
                <a:cs typeface="Calibri" pitchFamily="34" charset="0"/>
              </a:rPr>
              <a:t>	= 25% x 9.000.000.000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		= </a:t>
            </a:r>
            <a:r>
              <a:rPr lang="en-US" sz="1800" dirty="0" err="1">
                <a:cs typeface="Calibri" pitchFamily="34" charset="0"/>
              </a:rPr>
              <a:t>Rp</a:t>
            </a:r>
            <a:r>
              <a:rPr lang="en-US" sz="1800" dirty="0">
                <a:cs typeface="Calibri" pitchFamily="34" charset="0"/>
              </a:rPr>
              <a:t> 2.250.000.000,00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Batas </a:t>
            </a:r>
            <a:r>
              <a:rPr lang="en-US" sz="1800" dirty="0" err="1">
                <a:cs typeface="Calibri" pitchFamily="34" charset="0"/>
              </a:rPr>
              <a:t>maksimum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kredit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pajak</a:t>
            </a:r>
            <a:r>
              <a:rPr lang="en-US" sz="1800" dirty="0">
                <a:cs typeface="Calibri" pitchFamily="34" charset="0"/>
              </a:rPr>
              <a:t>	=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			</a:t>
            </a:r>
            <a:endParaRPr lang="id-ID" sz="1800" dirty="0">
              <a:cs typeface="Calibri" pitchFamily="34" charset="0"/>
            </a:endParaRPr>
          </a:p>
          <a:p>
            <a:pPr marL="0" indent="0">
              <a:buNone/>
            </a:pPr>
            <a:r>
              <a:rPr lang="id-ID" sz="1800" dirty="0">
                <a:cs typeface="Calibri" pitchFamily="34" charset="0"/>
              </a:rPr>
              <a:t>			</a:t>
            </a:r>
            <a:r>
              <a:rPr lang="en-US" sz="1800" dirty="0">
                <a:cs typeface="Calibri" pitchFamily="34" charset="0"/>
              </a:rPr>
              <a:t>= </a:t>
            </a:r>
            <a:r>
              <a:rPr lang="en-US" sz="1800" dirty="0" err="1">
                <a:cs typeface="Calibri" pitchFamily="34" charset="0"/>
              </a:rPr>
              <a:t>Rp</a:t>
            </a:r>
            <a:r>
              <a:rPr lang="en-US" sz="1800" dirty="0">
                <a:cs typeface="Calibri" pitchFamily="34" charset="0"/>
              </a:rPr>
              <a:t> 712.500.000,00</a:t>
            </a:r>
          </a:p>
          <a:p>
            <a:pPr marL="0" indent="0">
              <a:buNone/>
            </a:pPr>
            <a:r>
              <a:rPr lang="en-US" sz="1800" dirty="0" err="1">
                <a:cs typeface="Calibri" pitchFamily="34" charset="0"/>
              </a:rPr>
              <a:t>Beban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pajak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dibayarkan</a:t>
            </a:r>
            <a:r>
              <a:rPr lang="en-US" sz="1800" dirty="0">
                <a:cs typeface="Calibri" pitchFamily="34" charset="0"/>
              </a:rPr>
              <a:t> di LN	= 15% x 2.850.000.000</a:t>
            </a:r>
          </a:p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			= </a:t>
            </a:r>
            <a:r>
              <a:rPr lang="en-US" sz="1800" dirty="0" err="1">
                <a:cs typeface="Calibri" pitchFamily="34" charset="0"/>
              </a:rPr>
              <a:t>Rp</a:t>
            </a:r>
            <a:r>
              <a:rPr lang="en-US" sz="1800" dirty="0">
                <a:cs typeface="Calibri" pitchFamily="34" charset="0"/>
              </a:rPr>
              <a:t> 427.500.000,00</a:t>
            </a:r>
          </a:p>
          <a:p>
            <a:pPr marL="0" indent="0">
              <a:buNone/>
            </a:pPr>
            <a:r>
              <a:rPr lang="en-US" sz="1800" dirty="0" err="1">
                <a:cs typeface="Calibri" pitchFamily="34" charset="0"/>
              </a:rPr>
              <a:t>Nilai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pajak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dikreditkan</a:t>
            </a:r>
            <a:r>
              <a:rPr lang="en-US" sz="1800" dirty="0">
                <a:cs typeface="Calibri" pitchFamily="34" charset="0"/>
              </a:rPr>
              <a:t>	= </a:t>
            </a:r>
            <a:r>
              <a:rPr lang="en-US" sz="1800" dirty="0" err="1">
                <a:cs typeface="Calibri" pitchFamily="34" charset="0"/>
              </a:rPr>
              <a:t>Rp</a:t>
            </a:r>
            <a:r>
              <a:rPr lang="en-US" sz="1800" dirty="0">
                <a:cs typeface="Calibri" pitchFamily="34" charset="0"/>
              </a:rPr>
              <a:t> 427.500.000,00</a:t>
            </a:r>
          </a:p>
          <a:p>
            <a:pPr marL="0" indent="0">
              <a:buNone/>
            </a:pPr>
            <a:endParaRPr lang="en-US" sz="1800" dirty="0"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00801"/>
            <a:ext cx="2133600" cy="320675"/>
          </a:xfrm>
          <a:prstGeom prst="rect">
            <a:avLst/>
          </a:prstGeom>
        </p:spPr>
        <p:txBody>
          <a:bodyPr/>
          <a:lstStyle/>
          <a:p>
            <a:fld id="{C8917DDB-6779-4320-89F1-0A441ABEDE43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7715562"/>
              </p:ext>
            </p:extLst>
          </p:nvPr>
        </p:nvGraphicFramePr>
        <p:xfrm>
          <a:off x="4805362" y="3931453"/>
          <a:ext cx="242887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30400" imgH="393700" progId="Equation.3">
                  <p:embed/>
                </p:oleObj>
              </mc:Choice>
              <mc:Fallback>
                <p:oleObj name="Equation" r:id="rId2" imgW="1930400" imgH="3937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5362" y="3931453"/>
                        <a:ext cx="242887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9842346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2A5C564E-3AEC-491E-BFFB-02D2209EEDA9}" type="slidenum">
              <a:rPr lang="en-US" smtClean="0"/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  <p:pic>
        <p:nvPicPr>
          <p:cNvPr id="10" name="Picture 9" descr="Graphical user interface, text, chat or text message&#10;&#10;Description automatically generated">
            <a:extLst>
              <a:ext uri="{FF2B5EF4-FFF2-40B4-BE49-F238E27FC236}">
                <a16:creationId xmlns:a16="http://schemas.microsoft.com/office/drawing/2014/main" id="{0CA26786-3A08-B20C-A187-C3554F7F6E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2435" y="451251"/>
            <a:ext cx="5147129" cy="5284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6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7431" y="365125"/>
            <a:ext cx="7696200" cy="930274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Permohonan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00801"/>
            <a:ext cx="2133600" cy="320675"/>
          </a:xfrm>
          <a:prstGeom prst="rect">
            <a:avLst/>
          </a:prstGeom>
        </p:spPr>
        <p:txBody>
          <a:bodyPr/>
          <a:lstStyle/>
          <a:p>
            <a:fld id="{C8917DDB-6779-4320-89F1-0A441ABEDE43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1597872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Permohonan</a:t>
            </a:r>
            <a:r>
              <a:rPr lang="en-US" sz="2400" b="1" dirty="0"/>
              <a:t> </a:t>
            </a:r>
            <a:r>
              <a:rPr lang="en-US" sz="2400" b="1" dirty="0" err="1"/>
              <a:t>disampaikan</a:t>
            </a:r>
            <a:r>
              <a:rPr lang="en-US" sz="2400" b="1" dirty="0"/>
              <a:t> </a:t>
            </a:r>
            <a:r>
              <a:rPr lang="en-US" sz="2400" b="1" dirty="0" err="1"/>
              <a:t>kepada</a:t>
            </a:r>
            <a:r>
              <a:rPr lang="en-US" sz="2400" b="1" dirty="0"/>
              <a:t> </a:t>
            </a:r>
            <a:r>
              <a:rPr lang="en-US" sz="2400" b="1" dirty="0" err="1"/>
              <a:t>Dirjen</a:t>
            </a:r>
            <a:r>
              <a:rPr lang="en-US" sz="2400" b="1" dirty="0"/>
              <a:t> </a:t>
            </a:r>
            <a:r>
              <a:rPr lang="en-US" sz="2400" b="1" dirty="0" err="1"/>
              <a:t>Pajak</a:t>
            </a:r>
            <a:r>
              <a:rPr lang="en-US" sz="2400" b="1" dirty="0"/>
              <a:t> </a:t>
            </a:r>
            <a:r>
              <a:rPr lang="en-US" sz="2400" b="1" dirty="0" err="1"/>
              <a:t>ketika</a:t>
            </a:r>
            <a:r>
              <a:rPr lang="en-US" sz="2400" b="1" dirty="0"/>
              <a:t> </a:t>
            </a:r>
            <a:r>
              <a:rPr lang="en-US" sz="2400" b="1" dirty="0" err="1"/>
              <a:t>penyerahan</a:t>
            </a:r>
            <a:r>
              <a:rPr lang="en-US" sz="2400" b="1" dirty="0"/>
              <a:t> SPT </a:t>
            </a:r>
            <a:r>
              <a:rPr lang="en-US" sz="2400" b="1" dirty="0" err="1"/>
              <a:t>PPh</a:t>
            </a:r>
            <a:r>
              <a:rPr lang="en-US" sz="2400" b="1" dirty="0"/>
              <a:t> </a:t>
            </a:r>
            <a:r>
              <a:rPr lang="en-US" sz="2400" b="1" dirty="0" err="1"/>
              <a:t>dengan</a:t>
            </a:r>
            <a:r>
              <a:rPr lang="en-US" sz="2400" b="1" dirty="0"/>
              <a:t> </a:t>
            </a:r>
            <a:r>
              <a:rPr lang="en-US" sz="2400" b="1" dirty="0" err="1"/>
              <a:t>melampirkan</a:t>
            </a:r>
            <a:r>
              <a:rPr lang="en-US" sz="2400" b="1" dirty="0"/>
              <a:t>: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457480" y="2590800"/>
            <a:ext cx="7210420" cy="609600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Laporan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keuangan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dari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penghasilan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luar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negeri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457480" y="3429000"/>
            <a:ext cx="7210420" cy="914400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Fotokopi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Surat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Pemberitahuan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Pajak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(Tax Return) yang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disampaikan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di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luar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negeri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457480" y="4495800"/>
            <a:ext cx="7210420" cy="609600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Dokumen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pembayaran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pajak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di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luar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negeri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39615" y="122238"/>
            <a:ext cx="5808785" cy="1038348"/>
          </a:xfrm>
          <a:solidFill>
            <a:schemeClr val="accent2"/>
          </a:solidFill>
        </p:spPr>
        <p:txBody>
          <a:bodyPr/>
          <a:lstStyle/>
          <a:p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Pengkreditan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00801"/>
            <a:ext cx="2133600" cy="320675"/>
          </a:xfrm>
          <a:prstGeom prst="rect">
            <a:avLst/>
          </a:prstGeom>
        </p:spPr>
        <p:txBody>
          <a:bodyPr/>
          <a:lstStyle/>
          <a:p>
            <a:fld id="{C8917DDB-6779-4320-89F1-0A441ABEDE43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828800" y="1447800"/>
            <a:ext cx="8458200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cs typeface="Calibri" pitchFamily="34" charset="0"/>
              </a:rPr>
              <a:t>Pajak</a:t>
            </a:r>
            <a:r>
              <a:rPr lang="en-US" sz="2000" dirty="0">
                <a:cs typeface="Calibri" pitchFamily="34" charset="0"/>
              </a:rPr>
              <a:t> yang </a:t>
            </a:r>
            <a:r>
              <a:rPr lang="en-US" sz="2000" dirty="0" err="1">
                <a:cs typeface="Calibri" pitchFamily="34" charset="0"/>
              </a:rPr>
              <a:t>boleh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dikreditkan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  <a:sym typeface="Wingdings" pitchFamily="2" charset="2"/>
              </a:rPr>
              <a:t>hanya</a:t>
            </a:r>
            <a:r>
              <a:rPr lang="en-US" sz="2000" dirty="0">
                <a:cs typeface="Calibri" pitchFamily="34" charset="0"/>
                <a:sym typeface="Wingdings" pitchFamily="2" charset="2"/>
              </a:rPr>
              <a:t> </a:t>
            </a:r>
            <a:r>
              <a:rPr lang="en-US" sz="2000" dirty="0" err="1">
                <a:cs typeface="Calibri" pitchFamily="34" charset="0"/>
                <a:sym typeface="Wingdings" pitchFamily="2" charset="2"/>
              </a:rPr>
              <a:t>pajak</a:t>
            </a:r>
            <a:r>
              <a:rPr lang="en-US" sz="2000" dirty="0">
                <a:cs typeface="Calibri" pitchFamily="34" charset="0"/>
                <a:sym typeface="Wingdings" pitchFamily="2" charset="2"/>
              </a:rPr>
              <a:t> yang </a:t>
            </a:r>
            <a:r>
              <a:rPr lang="en-US" sz="2000" dirty="0" err="1">
                <a:cs typeface="Calibri" pitchFamily="34" charset="0"/>
                <a:sym typeface="Wingdings" pitchFamily="2" charset="2"/>
              </a:rPr>
              <a:t>langsung</a:t>
            </a:r>
            <a:r>
              <a:rPr lang="en-US" sz="2000" dirty="0">
                <a:cs typeface="Calibri" pitchFamily="34" charset="0"/>
                <a:sym typeface="Wingdings" pitchFamily="2" charset="2"/>
              </a:rPr>
              <a:t> </a:t>
            </a:r>
            <a:r>
              <a:rPr lang="en-US" sz="2000" dirty="0" err="1">
                <a:cs typeface="Calibri" pitchFamily="34" charset="0"/>
                <a:sym typeface="Wingdings" pitchFamily="2" charset="2"/>
              </a:rPr>
              <a:t>dikenakan</a:t>
            </a:r>
            <a:r>
              <a:rPr lang="en-US" sz="2000" dirty="0">
                <a:cs typeface="Calibri" pitchFamily="34" charset="0"/>
                <a:sym typeface="Wingdings" pitchFamily="2" charset="2"/>
              </a:rPr>
              <a:t> </a:t>
            </a:r>
            <a:r>
              <a:rPr lang="en-US" sz="2000" dirty="0" err="1">
                <a:cs typeface="Calibri" pitchFamily="34" charset="0"/>
                <a:sym typeface="Wingdings" pitchFamily="2" charset="2"/>
              </a:rPr>
              <a:t>atas</a:t>
            </a:r>
            <a:r>
              <a:rPr lang="en-US" sz="2000" dirty="0">
                <a:cs typeface="Calibri" pitchFamily="34" charset="0"/>
                <a:sym typeface="Wingdings" pitchFamily="2" charset="2"/>
              </a:rPr>
              <a:t> </a:t>
            </a:r>
            <a:r>
              <a:rPr lang="en-US" sz="2000" dirty="0" err="1">
                <a:cs typeface="Calibri" pitchFamily="34" charset="0"/>
                <a:sym typeface="Wingdings" pitchFamily="2" charset="2"/>
              </a:rPr>
              <a:t>penghasilan</a:t>
            </a:r>
            <a:r>
              <a:rPr lang="en-US" sz="2000" dirty="0">
                <a:cs typeface="Calibri" pitchFamily="34" charset="0"/>
                <a:sym typeface="Wingdings" pitchFamily="2" charset="2"/>
              </a:rPr>
              <a:t> yang </a:t>
            </a:r>
            <a:r>
              <a:rPr lang="en-US" sz="2000" dirty="0" err="1">
                <a:cs typeface="Calibri" pitchFamily="34" charset="0"/>
                <a:sym typeface="Wingdings" pitchFamily="2" charset="2"/>
              </a:rPr>
              <a:t>diterima</a:t>
            </a:r>
            <a:r>
              <a:rPr lang="en-US" sz="2000" dirty="0">
                <a:cs typeface="Calibri" pitchFamily="34" charset="0"/>
                <a:sym typeface="Wingdings" pitchFamily="2" charset="2"/>
              </a:rPr>
              <a:t> </a:t>
            </a:r>
            <a:r>
              <a:rPr lang="en-US" sz="2000" dirty="0" err="1">
                <a:cs typeface="Calibri" pitchFamily="34" charset="0"/>
                <a:sym typeface="Wingdings" pitchFamily="2" charset="2"/>
              </a:rPr>
              <a:t>atau</a:t>
            </a:r>
            <a:r>
              <a:rPr lang="en-US" sz="2000" dirty="0">
                <a:cs typeface="Calibri" pitchFamily="34" charset="0"/>
                <a:sym typeface="Wingdings" pitchFamily="2" charset="2"/>
              </a:rPr>
              <a:t> </a:t>
            </a:r>
            <a:r>
              <a:rPr lang="en-US" sz="2000" dirty="0" err="1">
                <a:cs typeface="Calibri" pitchFamily="34" charset="0"/>
                <a:sym typeface="Wingdings" pitchFamily="2" charset="2"/>
              </a:rPr>
              <a:t>diperoleh</a:t>
            </a:r>
            <a:r>
              <a:rPr lang="en-US" sz="2000" dirty="0">
                <a:cs typeface="Calibri" pitchFamily="34" charset="0"/>
                <a:sym typeface="Wingdings" pitchFamily="2" charset="2"/>
              </a:rPr>
              <a:t> WP.</a:t>
            </a:r>
            <a:endParaRPr lang="en-US" sz="2000" dirty="0">
              <a:cs typeface="Calibri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828800" y="3086101"/>
            <a:ext cx="8458200" cy="33528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2000" dirty="0">
              <a:cs typeface="Calibri" pitchFamily="34" charset="0"/>
            </a:endParaRPr>
          </a:p>
          <a:p>
            <a:pPr algn="just"/>
            <a:r>
              <a:rPr lang="en-US" sz="2000" dirty="0">
                <a:cs typeface="Calibri" pitchFamily="34" charset="0"/>
              </a:rPr>
              <a:t>	PT. </a:t>
            </a:r>
            <a:r>
              <a:rPr lang="en-US" sz="2000" dirty="0" err="1">
                <a:cs typeface="Calibri" pitchFamily="34" charset="0"/>
              </a:rPr>
              <a:t>Samudera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Pasai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memiliki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saham</a:t>
            </a:r>
            <a:r>
              <a:rPr lang="en-US" sz="2000" dirty="0">
                <a:cs typeface="Calibri" pitchFamily="34" charset="0"/>
              </a:rPr>
              <a:t> Moscow Inc. yang </a:t>
            </a:r>
            <a:r>
              <a:rPr lang="en-US" sz="2000" dirty="0" err="1">
                <a:cs typeface="Calibri" pitchFamily="34" charset="0"/>
              </a:rPr>
              <a:t>berkedudukan</a:t>
            </a:r>
            <a:r>
              <a:rPr lang="en-US" sz="2000" dirty="0">
                <a:cs typeface="Calibri" pitchFamily="34" charset="0"/>
              </a:rPr>
              <a:t> di Russia. </a:t>
            </a:r>
            <a:r>
              <a:rPr lang="en-US" sz="2000" dirty="0" err="1">
                <a:cs typeface="Calibri" pitchFamily="34" charset="0"/>
              </a:rPr>
              <a:t>Selama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tahun</a:t>
            </a:r>
            <a:r>
              <a:rPr lang="en-US" sz="2000" dirty="0">
                <a:cs typeface="Calibri" pitchFamily="34" charset="0"/>
              </a:rPr>
              <a:t> 2011, Moscow Inc. </a:t>
            </a:r>
            <a:r>
              <a:rPr lang="en-US" sz="2000" dirty="0" err="1">
                <a:cs typeface="Calibri" pitchFamily="34" charset="0"/>
              </a:rPr>
              <a:t>memperoleh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laba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sebelum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pajak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sebesar</a:t>
            </a:r>
            <a:r>
              <a:rPr lang="en-US" sz="2000" dirty="0">
                <a:cs typeface="Calibri" pitchFamily="34" charset="0"/>
              </a:rPr>
              <a:t> $ 300.000,00, di </a:t>
            </a:r>
            <a:r>
              <a:rPr lang="en-US" sz="2000" dirty="0" err="1">
                <a:cs typeface="Calibri" pitchFamily="34" charset="0"/>
              </a:rPr>
              <a:t>mana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separuhnya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diakumulasikan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sebagai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laba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ditahan</a:t>
            </a:r>
            <a:r>
              <a:rPr lang="en-US" sz="2000" dirty="0">
                <a:cs typeface="Calibri" pitchFamily="34" charset="0"/>
              </a:rPr>
              <a:t>. </a:t>
            </a:r>
            <a:r>
              <a:rPr lang="en-US" sz="2000" dirty="0" err="1">
                <a:cs typeface="Calibri" pitchFamily="34" charset="0"/>
              </a:rPr>
              <a:t>Tarif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pajak</a:t>
            </a:r>
            <a:r>
              <a:rPr lang="en-US" sz="2000" dirty="0">
                <a:cs typeface="Calibri" pitchFamily="34" charset="0"/>
              </a:rPr>
              <a:t> yang </a:t>
            </a:r>
            <a:r>
              <a:rPr lang="en-US" sz="2000" dirty="0" err="1">
                <a:cs typeface="Calibri" pitchFamily="34" charset="0"/>
              </a:rPr>
              <a:t>berlaku</a:t>
            </a:r>
            <a:r>
              <a:rPr lang="en-US" sz="2000" dirty="0">
                <a:cs typeface="Calibri" pitchFamily="34" charset="0"/>
              </a:rPr>
              <a:t> di Russia </a:t>
            </a:r>
            <a:r>
              <a:rPr lang="en-US" sz="2000" dirty="0" err="1">
                <a:cs typeface="Calibri" pitchFamily="34" charset="0"/>
              </a:rPr>
              <a:t>adalah</a:t>
            </a:r>
            <a:r>
              <a:rPr lang="en-US" sz="2000" dirty="0">
                <a:cs typeface="Calibri" pitchFamily="34" charset="0"/>
              </a:rPr>
              <a:t> 15% </a:t>
            </a:r>
            <a:r>
              <a:rPr lang="en-US" sz="2000" dirty="0" err="1">
                <a:cs typeface="Calibri" pitchFamily="34" charset="0"/>
              </a:rPr>
              <a:t>untuk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PPh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badan</a:t>
            </a:r>
            <a:r>
              <a:rPr lang="en-US" sz="2000" dirty="0">
                <a:cs typeface="Calibri" pitchFamily="34" charset="0"/>
              </a:rPr>
              <a:t> (corporate income tax) </a:t>
            </a:r>
            <a:r>
              <a:rPr lang="en-US" sz="2000" dirty="0" err="1">
                <a:cs typeface="Calibri" pitchFamily="34" charset="0"/>
              </a:rPr>
              <a:t>dan</a:t>
            </a:r>
            <a:r>
              <a:rPr lang="en-US" sz="2000" dirty="0">
                <a:cs typeface="Calibri" pitchFamily="34" charset="0"/>
              </a:rPr>
              <a:t> 10% </a:t>
            </a:r>
            <a:r>
              <a:rPr lang="en-US" sz="2000" dirty="0" err="1">
                <a:cs typeface="Calibri" pitchFamily="34" charset="0"/>
              </a:rPr>
              <a:t>untuk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pajak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dividen</a:t>
            </a:r>
            <a:r>
              <a:rPr lang="en-US" sz="2000" dirty="0">
                <a:cs typeface="Calibri" pitchFamily="34" charset="0"/>
              </a:rPr>
              <a:t>. </a:t>
            </a:r>
            <a:r>
              <a:rPr lang="en-US" sz="2000" dirty="0" err="1">
                <a:cs typeface="Calibri" pitchFamily="34" charset="0"/>
              </a:rPr>
              <a:t>Berapakah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nilai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kredit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pajak</a:t>
            </a:r>
            <a:r>
              <a:rPr lang="en-US" sz="2000" dirty="0">
                <a:cs typeface="Calibri" pitchFamily="34" charset="0"/>
              </a:rPr>
              <a:t> yang </a:t>
            </a:r>
            <a:r>
              <a:rPr lang="en-US" sz="2000" dirty="0" err="1">
                <a:cs typeface="Calibri" pitchFamily="34" charset="0"/>
              </a:rPr>
              <a:t>diperoleh</a:t>
            </a:r>
            <a:r>
              <a:rPr lang="en-US" sz="2000" dirty="0">
                <a:cs typeface="Calibri" pitchFamily="34" charset="0"/>
              </a:rPr>
              <a:t> PT. </a:t>
            </a:r>
            <a:r>
              <a:rPr lang="en-US" sz="2000" dirty="0" err="1">
                <a:cs typeface="Calibri" pitchFamily="34" charset="0"/>
              </a:rPr>
              <a:t>Samudera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Pasai</a:t>
            </a:r>
            <a:r>
              <a:rPr lang="en-US" sz="2000" dirty="0">
                <a:cs typeface="Calibri" pitchFamily="34" charset="0"/>
              </a:rPr>
              <a:t>?</a:t>
            </a:r>
          </a:p>
          <a:p>
            <a:pPr algn="just"/>
            <a:endParaRPr lang="en-US" sz="2000" dirty="0">
              <a:cs typeface="Calibri" pitchFamily="34" charset="0"/>
            </a:endParaRPr>
          </a:p>
          <a:p>
            <a:pPr algn="just"/>
            <a:endParaRPr lang="en-US" sz="2000" dirty="0">
              <a:cs typeface="Calibri" pitchFamily="34" charset="0"/>
            </a:endParaRPr>
          </a:p>
          <a:p>
            <a:pPr algn="just"/>
            <a:endParaRPr lang="en-US" sz="2000" dirty="0">
              <a:cs typeface="Calibri" pitchFamily="34" charset="0"/>
            </a:endParaRPr>
          </a:p>
          <a:p>
            <a:pPr algn="just"/>
            <a:endParaRPr lang="en-US" sz="2000" dirty="0">
              <a:cs typeface="Calibri" pitchFamily="34" charset="0"/>
            </a:endParaRPr>
          </a:p>
          <a:p>
            <a:pPr algn="just"/>
            <a:endParaRPr lang="en-US" sz="2000" dirty="0">
              <a:cs typeface="Calibri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gray">
          <a:xfrm>
            <a:off x="1943100" y="2442369"/>
            <a:ext cx="3156438" cy="5635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US" dirty="0" err="1"/>
              <a:t>Ilustrasi</a:t>
            </a:r>
            <a:endParaRPr lang="en-US" dirty="0"/>
          </a:p>
        </p:txBody>
      </p:sp>
      <p:pic>
        <p:nvPicPr>
          <p:cNvPr id="8" name="Picture 7" descr="bl0038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688" y="5421964"/>
            <a:ext cx="2588196" cy="1150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2842846" cy="549275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err="1"/>
              <a:t>Ilustrasi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00801"/>
            <a:ext cx="2133600" cy="320675"/>
          </a:xfrm>
          <a:prstGeom prst="rect">
            <a:avLst/>
          </a:prstGeom>
        </p:spPr>
        <p:txBody>
          <a:bodyPr/>
          <a:lstStyle/>
          <a:p>
            <a:fld id="{C8917DDB-6779-4320-89F1-0A441ABEDE4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828800" y="1295400"/>
            <a:ext cx="8458200" cy="484824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err="1">
                <a:cs typeface="Calibri" pitchFamily="34" charset="0"/>
              </a:rPr>
              <a:t>Jawaban</a:t>
            </a:r>
            <a:r>
              <a:rPr lang="en-US" dirty="0">
                <a:cs typeface="Calibri" pitchFamily="34" charset="0"/>
              </a:rPr>
              <a:t>	:</a:t>
            </a:r>
          </a:p>
          <a:p>
            <a:pPr algn="just"/>
            <a:r>
              <a:rPr lang="en-US" dirty="0">
                <a:cs typeface="Calibri" pitchFamily="34" charset="0"/>
              </a:rPr>
              <a:t>	</a:t>
            </a:r>
            <a:r>
              <a:rPr lang="en-US" dirty="0" err="1">
                <a:cs typeface="Calibri" pitchFamily="34" charset="0"/>
              </a:rPr>
              <a:t>Laba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sebelum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pajak</a:t>
            </a:r>
            <a:r>
              <a:rPr lang="en-US" dirty="0">
                <a:cs typeface="Calibri" pitchFamily="34" charset="0"/>
              </a:rPr>
              <a:t> Moscow </a:t>
            </a:r>
            <a:r>
              <a:rPr lang="en-US" dirty="0" err="1">
                <a:cs typeface="Calibri" pitchFamily="34" charset="0"/>
              </a:rPr>
              <a:t>Inc</a:t>
            </a:r>
            <a:r>
              <a:rPr lang="en-US" dirty="0">
                <a:cs typeface="Calibri" pitchFamily="34" charset="0"/>
              </a:rPr>
              <a:t>		$ 300.000,00</a:t>
            </a:r>
          </a:p>
          <a:p>
            <a:pPr algn="just"/>
            <a:r>
              <a:rPr lang="en-US" dirty="0">
                <a:cs typeface="Calibri" pitchFamily="34" charset="0"/>
              </a:rPr>
              <a:t>	</a:t>
            </a:r>
            <a:r>
              <a:rPr lang="en-US" dirty="0" err="1">
                <a:cs typeface="Calibri" pitchFamily="34" charset="0"/>
              </a:rPr>
              <a:t>PPh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badan</a:t>
            </a:r>
            <a:r>
              <a:rPr lang="en-US" dirty="0">
                <a:cs typeface="Calibri" pitchFamily="34" charset="0"/>
              </a:rPr>
              <a:t> (corporate income tax)		</a:t>
            </a:r>
            <a:r>
              <a:rPr lang="en-US" u="sng" dirty="0">
                <a:cs typeface="Calibri" pitchFamily="34" charset="0"/>
              </a:rPr>
              <a:t>$   45.000,00</a:t>
            </a:r>
          </a:p>
          <a:p>
            <a:pPr algn="just"/>
            <a:r>
              <a:rPr lang="en-US" dirty="0">
                <a:cs typeface="Calibri" pitchFamily="34" charset="0"/>
              </a:rPr>
              <a:t>	</a:t>
            </a:r>
            <a:r>
              <a:rPr lang="en-US" dirty="0" err="1">
                <a:cs typeface="Calibri" pitchFamily="34" charset="0"/>
              </a:rPr>
              <a:t>Laba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setelah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pajak</a:t>
            </a:r>
            <a:r>
              <a:rPr lang="en-US" dirty="0">
                <a:cs typeface="Calibri" pitchFamily="34" charset="0"/>
              </a:rPr>
              <a:t>			                 $ 255.000,00</a:t>
            </a:r>
          </a:p>
          <a:p>
            <a:pPr algn="just"/>
            <a:r>
              <a:rPr lang="en-US" dirty="0">
                <a:cs typeface="Calibri" pitchFamily="34" charset="0"/>
              </a:rPr>
              <a:t>	</a:t>
            </a:r>
            <a:r>
              <a:rPr lang="en-US" dirty="0" err="1">
                <a:cs typeface="Calibri" pitchFamily="34" charset="0"/>
              </a:rPr>
              <a:t>Dividen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dibagikan</a:t>
            </a:r>
            <a:r>
              <a:rPr lang="en-US" dirty="0">
                <a:cs typeface="Calibri" pitchFamily="34" charset="0"/>
              </a:rPr>
              <a:t>				$ 127.500,00</a:t>
            </a:r>
          </a:p>
          <a:p>
            <a:pPr algn="just"/>
            <a:r>
              <a:rPr lang="en-US" dirty="0">
                <a:cs typeface="Calibri" pitchFamily="34" charset="0"/>
              </a:rPr>
              <a:t>	</a:t>
            </a:r>
            <a:r>
              <a:rPr lang="en-US" dirty="0" err="1">
                <a:cs typeface="Calibri" pitchFamily="34" charset="0"/>
              </a:rPr>
              <a:t>Pajak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atas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dividen</a:t>
            </a:r>
            <a:r>
              <a:rPr lang="en-US" dirty="0">
                <a:cs typeface="Calibri" pitchFamily="34" charset="0"/>
              </a:rPr>
              <a:t>			                 </a:t>
            </a:r>
            <a:r>
              <a:rPr lang="en-US" u="sng" dirty="0">
                <a:cs typeface="Calibri" pitchFamily="34" charset="0"/>
              </a:rPr>
              <a:t>$   12.750,00</a:t>
            </a:r>
          </a:p>
          <a:p>
            <a:pPr algn="just"/>
            <a:r>
              <a:rPr lang="en-US" dirty="0">
                <a:cs typeface="Calibri" pitchFamily="34" charset="0"/>
              </a:rPr>
              <a:t>	</a:t>
            </a:r>
            <a:r>
              <a:rPr lang="en-US" dirty="0" err="1">
                <a:cs typeface="Calibri" pitchFamily="34" charset="0"/>
              </a:rPr>
              <a:t>Dividen</a:t>
            </a:r>
            <a:r>
              <a:rPr lang="en-US" dirty="0">
                <a:cs typeface="Calibri" pitchFamily="34" charset="0"/>
              </a:rPr>
              <a:t> yang </a:t>
            </a:r>
            <a:r>
              <a:rPr lang="en-US" dirty="0" err="1">
                <a:cs typeface="Calibri" pitchFamily="34" charset="0"/>
              </a:rPr>
              <a:t>dikirim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ke</a:t>
            </a:r>
            <a:r>
              <a:rPr lang="en-US" dirty="0">
                <a:cs typeface="Calibri" pitchFamily="34" charset="0"/>
              </a:rPr>
              <a:t> Indonesia		$ 114.750,00</a:t>
            </a:r>
          </a:p>
          <a:p>
            <a:pPr algn="just"/>
            <a:endParaRPr lang="en-US" dirty="0">
              <a:cs typeface="Calibri" pitchFamily="34" charset="0"/>
            </a:endParaRPr>
          </a:p>
          <a:p>
            <a:pPr algn="just"/>
            <a:r>
              <a:rPr lang="en-US" dirty="0">
                <a:cs typeface="Calibri" pitchFamily="34" charset="0"/>
              </a:rPr>
              <a:t>	</a:t>
            </a:r>
            <a:r>
              <a:rPr lang="en-US" dirty="0" err="1">
                <a:cs typeface="Calibri" pitchFamily="34" charset="0"/>
              </a:rPr>
              <a:t>PPh</a:t>
            </a:r>
            <a:r>
              <a:rPr lang="en-US" dirty="0">
                <a:cs typeface="Calibri" pitchFamily="34" charset="0"/>
              </a:rPr>
              <a:t> yang </a:t>
            </a:r>
            <a:r>
              <a:rPr lang="en-US" dirty="0" err="1">
                <a:cs typeface="Calibri" pitchFamily="34" charset="0"/>
              </a:rPr>
              <a:t>boleh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dikreditkan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atas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seluruh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PPh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terutang</a:t>
            </a:r>
            <a:r>
              <a:rPr lang="en-US" dirty="0">
                <a:cs typeface="Calibri" pitchFamily="34" charset="0"/>
              </a:rPr>
              <a:t> PT. </a:t>
            </a:r>
            <a:r>
              <a:rPr lang="en-US" dirty="0" err="1">
                <a:cs typeface="Calibri" pitchFamily="34" charset="0"/>
              </a:rPr>
              <a:t>Samudera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Pasai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adalah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pajak</a:t>
            </a:r>
            <a:r>
              <a:rPr lang="en-US" dirty="0">
                <a:cs typeface="Calibri" pitchFamily="34" charset="0"/>
              </a:rPr>
              <a:t> yang </a:t>
            </a:r>
            <a:r>
              <a:rPr lang="en-US" dirty="0" err="1">
                <a:cs typeface="Calibri" pitchFamily="34" charset="0"/>
              </a:rPr>
              <a:t>langsung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dikenakan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atas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penghasilan</a:t>
            </a:r>
            <a:r>
              <a:rPr lang="en-US" dirty="0">
                <a:cs typeface="Calibri" pitchFamily="34" charset="0"/>
              </a:rPr>
              <a:t> yang </a:t>
            </a:r>
            <a:r>
              <a:rPr lang="en-US" dirty="0" err="1">
                <a:cs typeface="Calibri" pitchFamily="34" charset="0"/>
              </a:rPr>
              <a:t>diterima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atau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diperoleh</a:t>
            </a:r>
            <a:r>
              <a:rPr lang="en-US" dirty="0">
                <a:cs typeface="Calibri" pitchFamily="34" charset="0"/>
              </a:rPr>
              <a:t> di </a:t>
            </a:r>
            <a:r>
              <a:rPr lang="en-US" dirty="0" err="1">
                <a:cs typeface="Calibri" pitchFamily="34" charset="0"/>
              </a:rPr>
              <a:t>luar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negeri</a:t>
            </a:r>
            <a:r>
              <a:rPr lang="en-US" dirty="0">
                <a:cs typeface="Calibri" pitchFamily="34" charset="0"/>
              </a:rPr>
              <a:t>, </a:t>
            </a:r>
            <a:r>
              <a:rPr lang="en-US" dirty="0" err="1">
                <a:cs typeface="Calibri" pitchFamily="34" charset="0"/>
              </a:rPr>
              <a:t>yakni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sebesar</a:t>
            </a:r>
            <a:r>
              <a:rPr lang="en-US" dirty="0">
                <a:cs typeface="Calibri" pitchFamily="34" charset="0"/>
              </a:rPr>
              <a:t> $ 12.750. </a:t>
            </a:r>
            <a:r>
              <a:rPr lang="en-US" dirty="0" err="1">
                <a:cs typeface="Calibri" pitchFamily="34" charset="0"/>
              </a:rPr>
              <a:t>Adapun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PPh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badan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atas</a:t>
            </a:r>
            <a:r>
              <a:rPr lang="en-US" dirty="0">
                <a:cs typeface="Calibri" pitchFamily="34" charset="0"/>
              </a:rPr>
              <a:t> Moscow Inc. </a:t>
            </a:r>
            <a:r>
              <a:rPr lang="en-US" dirty="0" err="1">
                <a:cs typeface="Calibri" pitchFamily="34" charset="0"/>
              </a:rPr>
              <a:t>tidak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dapat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dikreditkan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karena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tidak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dikenakan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langsung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atas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penghasilan</a:t>
            </a:r>
            <a:r>
              <a:rPr lang="en-US" dirty="0">
                <a:cs typeface="Calibri" pitchFamily="34" charset="0"/>
              </a:rPr>
              <a:t> yang </a:t>
            </a:r>
            <a:r>
              <a:rPr lang="en-US" dirty="0" err="1">
                <a:cs typeface="Calibri" pitchFamily="34" charset="0"/>
              </a:rPr>
              <a:t>diterima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atau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diperoleh</a:t>
            </a:r>
            <a:r>
              <a:rPr lang="en-US" dirty="0">
                <a:cs typeface="Calibri" pitchFamily="34" charset="0"/>
              </a:rPr>
              <a:t> PT. </a:t>
            </a:r>
            <a:r>
              <a:rPr lang="en-US" dirty="0" err="1">
                <a:cs typeface="Calibri" pitchFamily="34" charset="0"/>
              </a:rPr>
              <a:t>Samudera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Pasai</a:t>
            </a:r>
            <a:r>
              <a:rPr lang="en-US" dirty="0">
                <a:cs typeface="Calibri" pitchFamily="34" charset="0"/>
              </a:rPr>
              <a:t> di </a:t>
            </a:r>
            <a:r>
              <a:rPr lang="en-US" dirty="0" err="1">
                <a:cs typeface="Calibri" pitchFamily="34" charset="0"/>
              </a:rPr>
              <a:t>luar</a:t>
            </a:r>
            <a:r>
              <a:rPr lang="en-US" dirty="0">
                <a:cs typeface="Calibri" pitchFamily="34" charset="0"/>
              </a:rPr>
              <a:t> </a:t>
            </a:r>
            <a:r>
              <a:rPr lang="en-US" dirty="0" err="1">
                <a:cs typeface="Calibri" pitchFamily="34" charset="0"/>
              </a:rPr>
              <a:t>negeri</a:t>
            </a:r>
            <a:r>
              <a:rPr lang="en-US" dirty="0">
                <a:cs typeface="Calibri" pitchFamily="34" charset="0"/>
              </a:rPr>
              <a:t>. 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646"/>
            <a:ext cx="7262446" cy="1019908"/>
          </a:xfrm>
          <a:solidFill>
            <a:schemeClr val="accent1"/>
          </a:solidFill>
        </p:spPr>
        <p:txBody>
          <a:bodyPr/>
          <a:lstStyle/>
          <a:p>
            <a:r>
              <a:rPr lang="en-US" dirty="0"/>
              <a:t>Negara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Penghasilan</a:t>
            </a:r>
            <a:r>
              <a:rPr lang="en-US" dirty="0"/>
              <a:t> (1)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928813" y="1428736"/>
          <a:ext cx="8310591" cy="4819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0299-09D9-4109-AC70-E3E535CAE15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5524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6899031" cy="84235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dirty="0"/>
              <a:t>Negara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Penghasilan</a:t>
            </a:r>
            <a:r>
              <a:rPr lang="en-US" dirty="0"/>
              <a:t> (2)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928813" y="1571612"/>
          <a:ext cx="8524905" cy="4676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0299-09D9-4109-AC70-E3E535CAE15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9003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47" y="106354"/>
            <a:ext cx="6852138" cy="1019062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Dikreditkan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7061" y="1174750"/>
            <a:ext cx="10017369" cy="5181600"/>
          </a:xfr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sz="1800" dirty="0">
                <a:cs typeface="Calibri" pitchFamily="34" charset="0"/>
              </a:rPr>
              <a:t>	</a:t>
            </a:r>
            <a:r>
              <a:rPr lang="en-US" sz="1800" dirty="0" err="1">
                <a:cs typeface="Calibri" pitchFamily="34" charset="0"/>
              </a:rPr>
              <a:t>Penentuan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nilai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batas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maksimum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kredit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pajak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dapat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dilakukan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tanpa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harus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melakukan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penghitungan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menyeluruh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berdasarkan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i="1" dirty="0">
                <a:cs typeface="Calibri" pitchFamily="34" charset="0"/>
              </a:rPr>
              <a:t>decision rule </a:t>
            </a:r>
            <a:r>
              <a:rPr lang="en-US" sz="1800" dirty="0" err="1">
                <a:cs typeface="Calibri" pitchFamily="34" charset="0"/>
              </a:rPr>
              <a:t>sebagai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berikut</a:t>
            </a:r>
            <a:r>
              <a:rPr lang="en-US" sz="1800" dirty="0">
                <a:cs typeface="Calibri" pitchFamily="34" charset="0"/>
              </a:rPr>
              <a:t>:</a:t>
            </a:r>
          </a:p>
          <a:p>
            <a:pPr marL="1149350" indent="-234950">
              <a:lnSpc>
                <a:spcPct val="150000"/>
              </a:lnSpc>
              <a:buFont typeface="+mj-lt"/>
              <a:buAutoNum type="alphaLcPeriod"/>
              <a:tabLst>
                <a:tab pos="1149350" algn="l"/>
              </a:tabLst>
            </a:pPr>
            <a:r>
              <a:rPr lang="en-US" sz="1800" dirty="0" err="1">
                <a:cs typeface="Calibri" pitchFamily="34" charset="0"/>
              </a:rPr>
              <a:t>Jika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tarif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acuan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pengenaan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pajak</a:t>
            </a:r>
            <a:r>
              <a:rPr lang="en-US" sz="1800" dirty="0">
                <a:cs typeface="Calibri" pitchFamily="34" charset="0"/>
              </a:rPr>
              <a:t> di </a:t>
            </a:r>
            <a:r>
              <a:rPr lang="en-US" sz="1800" dirty="0" err="1">
                <a:cs typeface="Calibri" pitchFamily="34" charset="0"/>
              </a:rPr>
              <a:t>luar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negeri</a:t>
            </a:r>
            <a:r>
              <a:rPr lang="en-US" sz="1800" dirty="0">
                <a:cs typeface="Calibri" pitchFamily="34" charset="0"/>
              </a:rPr>
              <a:t> &gt; </a:t>
            </a:r>
            <a:r>
              <a:rPr lang="en-US" sz="1800" dirty="0" err="1">
                <a:cs typeface="Calibri" pitchFamily="34" charset="0"/>
              </a:rPr>
              <a:t>dalam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negeri</a:t>
            </a:r>
            <a:r>
              <a:rPr lang="en-US" sz="1800" dirty="0">
                <a:cs typeface="Calibri" pitchFamily="34" charset="0"/>
              </a:rPr>
              <a:t>, </a:t>
            </a:r>
            <a:r>
              <a:rPr lang="en-US" sz="1800" dirty="0" err="1">
                <a:cs typeface="Calibri" pitchFamily="34" charset="0"/>
              </a:rPr>
              <a:t>maka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besaran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Nilai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Pajak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Dikreditkan</a:t>
            </a:r>
            <a:r>
              <a:rPr lang="en-US" sz="1800" dirty="0">
                <a:cs typeface="Calibri" pitchFamily="34" charset="0"/>
              </a:rPr>
              <a:t>	= </a:t>
            </a:r>
          </a:p>
          <a:p>
            <a:pPr marL="1149350" indent="-234950">
              <a:lnSpc>
                <a:spcPct val="150000"/>
              </a:lnSpc>
              <a:buFont typeface="+mj-lt"/>
              <a:buAutoNum type="alphaLcPeriod"/>
            </a:pPr>
            <a:r>
              <a:rPr lang="en-US" sz="1800" dirty="0" err="1">
                <a:cs typeface="Calibri" pitchFamily="34" charset="0"/>
              </a:rPr>
              <a:t>Jika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tarif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acuan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pengenaan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pajak</a:t>
            </a:r>
            <a:r>
              <a:rPr lang="en-US" sz="1800" dirty="0">
                <a:cs typeface="Calibri" pitchFamily="34" charset="0"/>
              </a:rPr>
              <a:t> di </a:t>
            </a:r>
            <a:r>
              <a:rPr lang="en-US" sz="1800" dirty="0" err="1">
                <a:cs typeface="Calibri" pitchFamily="34" charset="0"/>
              </a:rPr>
              <a:t>luar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negeri</a:t>
            </a:r>
            <a:r>
              <a:rPr lang="en-US" sz="1800" dirty="0">
                <a:cs typeface="Calibri" pitchFamily="34" charset="0"/>
              </a:rPr>
              <a:t> &lt; </a:t>
            </a:r>
            <a:r>
              <a:rPr lang="en-US" sz="1800" dirty="0" err="1">
                <a:cs typeface="Calibri" pitchFamily="34" charset="0"/>
              </a:rPr>
              <a:t>dalam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negeri</a:t>
            </a:r>
            <a:r>
              <a:rPr lang="en-US" sz="1800" dirty="0">
                <a:cs typeface="Calibri" pitchFamily="34" charset="0"/>
              </a:rPr>
              <a:t>; </a:t>
            </a:r>
            <a:r>
              <a:rPr lang="en-US" sz="1800" dirty="0" err="1">
                <a:cs typeface="Calibri" pitchFamily="34" charset="0"/>
              </a:rPr>
              <a:t>atau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jika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tengah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mengalami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rugi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fiskal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dalam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negeri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maka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besaran</a:t>
            </a:r>
            <a:endParaRPr lang="id-ID" sz="1800" dirty="0">
              <a:cs typeface="Calibri" pitchFamily="34" charset="0"/>
            </a:endParaRPr>
          </a:p>
          <a:p>
            <a:pPr marL="1149350" indent="-234950">
              <a:lnSpc>
                <a:spcPct val="150000"/>
              </a:lnSpc>
              <a:buFont typeface="+mj-lt"/>
              <a:buAutoNum type="alphaLcPeriod"/>
            </a:pPr>
            <a:r>
              <a:rPr lang="en-US" sz="1800" dirty="0" err="1">
                <a:cs typeface="Calibri" pitchFamily="34" charset="0"/>
              </a:rPr>
              <a:t>Nilai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Pajak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Dikreditkan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id-ID" sz="1800" dirty="0">
                <a:cs typeface="Calibri" pitchFamily="34" charset="0"/>
              </a:rPr>
              <a:t> </a:t>
            </a:r>
            <a:r>
              <a:rPr lang="en-US" sz="1800" dirty="0">
                <a:cs typeface="Calibri" pitchFamily="34" charset="0"/>
              </a:rPr>
              <a:t>= </a:t>
            </a:r>
            <a:r>
              <a:rPr lang="en-US" sz="1800" dirty="0" err="1">
                <a:cs typeface="Calibri" pitchFamily="34" charset="0"/>
              </a:rPr>
              <a:t>Beban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Pajak</a:t>
            </a:r>
            <a:r>
              <a:rPr lang="en-US" sz="1800" dirty="0">
                <a:cs typeface="Calibri" pitchFamily="34" charset="0"/>
              </a:rPr>
              <a:t> yang </a:t>
            </a:r>
            <a:r>
              <a:rPr lang="en-US" sz="1800" dirty="0" err="1">
                <a:cs typeface="Calibri" pitchFamily="34" charset="0"/>
              </a:rPr>
              <a:t>Telah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Dipotong</a:t>
            </a:r>
            <a:r>
              <a:rPr lang="en-US" sz="1800" dirty="0">
                <a:cs typeface="Calibri" pitchFamily="34" charset="0"/>
              </a:rPr>
              <a:t> di </a:t>
            </a:r>
            <a:r>
              <a:rPr lang="en-US" sz="1800" dirty="0" err="1">
                <a:cs typeface="Calibri" pitchFamily="34" charset="0"/>
              </a:rPr>
              <a:t>Luar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Negeri</a:t>
            </a:r>
            <a:endParaRPr lang="en-US" sz="1800" dirty="0">
              <a:cs typeface="Calibri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 err="1">
                <a:cs typeface="Calibri" pitchFamily="34" charset="0"/>
              </a:rPr>
              <a:t>Catatan</a:t>
            </a:r>
            <a:r>
              <a:rPr lang="en-US" sz="1800" dirty="0">
                <a:cs typeface="Calibri" pitchFamily="34" charset="0"/>
              </a:rPr>
              <a:t>	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800" dirty="0">
                <a:cs typeface="Calibri" pitchFamily="34" charset="0"/>
              </a:rPr>
              <a:t>PKP </a:t>
            </a:r>
            <a:r>
              <a:rPr lang="en-US" sz="1800" dirty="0" err="1">
                <a:cs typeface="Calibri" pitchFamily="34" charset="0"/>
              </a:rPr>
              <a:t>dapat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bernilai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sama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dengan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penghasilan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netto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bagi</a:t>
            </a:r>
            <a:r>
              <a:rPr lang="en-US" sz="1800" dirty="0">
                <a:cs typeface="Calibri" pitchFamily="34" charset="0"/>
              </a:rPr>
              <a:t> WP </a:t>
            </a:r>
            <a:r>
              <a:rPr lang="en-US" sz="1800" dirty="0" err="1">
                <a:cs typeface="Calibri" pitchFamily="34" charset="0"/>
              </a:rPr>
              <a:t>badan</a:t>
            </a:r>
            <a:r>
              <a:rPr lang="en-US" sz="1800" dirty="0">
                <a:cs typeface="Calibri" pitchFamily="34" charset="0"/>
              </a:rPr>
              <a:t>, </a:t>
            </a:r>
            <a:r>
              <a:rPr lang="en-US" sz="1800" dirty="0" err="1">
                <a:cs typeface="Calibri" pitchFamily="34" charset="0"/>
              </a:rPr>
              <a:t>namun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tidak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bagi</a:t>
            </a:r>
            <a:r>
              <a:rPr lang="en-US" sz="1800" dirty="0">
                <a:cs typeface="Calibri" pitchFamily="34" charset="0"/>
              </a:rPr>
              <a:t> OP.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800" dirty="0" err="1">
                <a:cs typeface="Calibri" pitchFamily="34" charset="0"/>
              </a:rPr>
              <a:t>Nilai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pajak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dikreditkan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tidak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dapat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melebihi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beban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pajak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sesuai</a:t>
            </a:r>
            <a:r>
              <a:rPr lang="en-US" sz="1800" dirty="0">
                <a:cs typeface="Calibri" pitchFamily="34" charset="0"/>
              </a:rPr>
              <a:t> </a:t>
            </a:r>
            <a:r>
              <a:rPr lang="en-US" sz="1800" dirty="0" err="1">
                <a:cs typeface="Calibri" pitchFamily="34" charset="0"/>
              </a:rPr>
              <a:t>pasal</a:t>
            </a:r>
            <a:r>
              <a:rPr lang="en-US" sz="1800" dirty="0">
                <a:cs typeface="Calibri" pitchFamily="34" charset="0"/>
              </a:rPr>
              <a:t> 17.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8917DDB-6779-4320-89F1-0A441ABEDE43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310182" y="2500306"/>
          <a:ext cx="3975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975100" imgH="393700" progId="Equation.3">
                  <p:embed/>
                </p:oleObj>
              </mc:Choice>
              <mc:Fallback>
                <p:oleObj name="Equation" r:id="rId2" imgW="3975100" imgH="39370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0182" y="2500306"/>
                        <a:ext cx="39751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160784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284" y="201383"/>
            <a:ext cx="5257800" cy="1090246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Khusus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3246" y="1435198"/>
            <a:ext cx="9759462" cy="5181600"/>
          </a:xfr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sz="2000" dirty="0" err="1">
                <a:cs typeface="Calibri" pitchFamily="34" charset="0"/>
              </a:rPr>
              <a:t>Berkaitan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dengan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penentuan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nilai</a:t>
            </a:r>
            <a:r>
              <a:rPr lang="en-US" sz="2000" dirty="0">
                <a:cs typeface="Calibri" pitchFamily="34" charset="0"/>
              </a:rPr>
              <a:t> yang </a:t>
            </a:r>
            <a:r>
              <a:rPr lang="en-US" sz="2000" dirty="0" err="1">
                <a:cs typeface="Calibri" pitchFamily="34" charset="0"/>
              </a:rPr>
              <a:t>dikreditkan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sebagaimana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telah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dipergitungkan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sebelumnya</a:t>
            </a:r>
            <a:r>
              <a:rPr lang="en-US" sz="2000" dirty="0">
                <a:cs typeface="Calibri" pitchFamily="34" charset="0"/>
              </a:rPr>
              <a:t>, </a:t>
            </a:r>
            <a:r>
              <a:rPr lang="en-US" sz="2000" dirty="0" err="1">
                <a:cs typeface="Calibri" pitchFamily="34" charset="0"/>
              </a:rPr>
              <a:t>maka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terdapat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beberapa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ketentuan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khusus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perlu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diperhatikan</a:t>
            </a:r>
            <a:r>
              <a:rPr lang="en-US" sz="2000" dirty="0">
                <a:cs typeface="Calibri" pitchFamily="34" charset="0"/>
              </a:rPr>
              <a:t>, </a:t>
            </a:r>
            <a:r>
              <a:rPr lang="en-US" sz="2000" dirty="0" err="1">
                <a:cs typeface="Calibri" pitchFamily="34" charset="0"/>
              </a:rPr>
              <a:t>sebagai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berikut</a:t>
            </a:r>
            <a:r>
              <a:rPr lang="en-US" sz="2000" dirty="0">
                <a:cs typeface="Calibri" pitchFamily="34" charset="0"/>
              </a:rPr>
              <a:t>.</a:t>
            </a:r>
          </a:p>
          <a:p>
            <a:pPr marL="1149350" indent="-234950">
              <a:buFont typeface="+mj-lt"/>
              <a:buAutoNum type="alphaLcPeriod"/>
            </a:pPr>
            <a:r>
              <a:rPr lang="en-US" sz="2000" dirty="0" err="1">
                <a:cs typeface="Calibri" pitchFamily="34" charset="0"/>
              </a:rPr>
              <a:t>Unsur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penghasilan</a:t>
            </a:r>
            <a:r>
              <a:rPr lang="en-US" sz="2000" dirty="0">
                <a:cs typeface="Calibri" pitchFamily="34" charset="0"/>
              </a:rPr>
              <a:t> yang </a:t>
            </a:r>
            <a:r>
              <a:rPr lang="en-US" sz="2000" dirty="0" err="1">
                <a:cs typeface="Calibri" pitchFamily="34" charset="0"/>
              </a:rPr>
              <a:t>dikenai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pajak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bersifat</a:t>
            </a:r>
            <a:r>
              <a:rPr lang="en-US" sz="2000" dirty="0">
                <a:cs typeface="Calibri" pitchFamily="34" charset="0"/>
              </a:rPr>
              <a:t> final </a:t>
            </a:r>
            <a:r>
              <a:rPr lang="en-US" sz="2000" dirty="0" err="1">
                <a:cs typeface="Calibri" pitchFamily="34" charset="0"/>
              </a:rPr>
              <a:t>tidak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diperhitungkan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sebagai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penambah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penghasilan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dalam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negeri</a:t>
            </a:r>
            <a:r>
              <a:rPr lang="en-US" sz="2000" dirty="0">
                <a:cs typeface="Calibri" pitchFamily="34" charset="0"/>
              </a:rPr>
              <a:t>.</a:t>
            </a:r>
          </a:p>
          <a:p>
            <a:pPr marL="1149350" indent="-234950">
              <a:buFont typeface="+mj-lt"/>
              <a:buAutoNum type="alphaLcPeriod"/>
            </a:pPr>
            <a:r>
              <a:rPr lang="en-US" sz="2000" dirty="0" err="1">
                <a:cs typeface="Calibri" pitchFamily="34" charset="0"/>
              </a:rPr>
              <a:t>Kerugian</a:t>
            </a:r>
            <a:r>
              <a:rPr lang="en-US" sz="2000" dirty="0">
                <a:cs typeface="Calibri" pitchFamily="34" charset="0"/>
              </a:rPr>
              <a:t> di </a:t>
            </a:r>
            <a:r>
              <a:rPr lang="en-US" sz="2000" dirty="0" err="1">
                <a:cs typeface="Calibri" pitchFamily="34" charset="0"/>
              </a:rPr>
              <a:t>luar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negeri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tidak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diperhitungkan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sebagai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pengurang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penghasilan</a:t>
            </a:r>
            <a:r>
              <a:rPr lang="en-US" sz="2000" dirty="0">
                <a:cs typeface="Calibri" pitchFamily="34" charset="0"/>
              </a:rPr>
              <a:t> total.</a:t>
            </a:r>
          </a:p>
          <a:p>
            <a:pPr marL="1149350" indent="-234950">
              <a:buFont typeface="+mj-lt"/>
              <a:buAutoNum type="alphaLcPeriod"/>
            </a:pPr>
            <a:r>
              <a:rPr lang="en-US" sz="2000" dirty="0" err="1">
                <a:cs typeface="Calibri" pitchFamily="34" charset="0"/>
              </a:rPr>
              <a:t>Jika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terjadi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pengurangan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atau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pengembalian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pajak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atas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penghasilan</a:t>
            </a:r>
            <a:r>
              <a:rPr lang="en-US" sz="2000" dirty="0">
                <a:cs typeface="Calibri" pitchFamily="34" charset="0"/>
              </a:rPr>
              <a:t> yang </a:t>
            </a:r>
            <a:r>
              <a:rPr lang="en-US" sz="2000" dirty="0" err="1">
                <a:cs typeface="Calibri" pitchFamily="34" charset="0"/>
              </a:rPr>
              <a:t>dibayar</a:t>
            </a:r>
            <a:r>
              <a:rPr lang="en-US" sz="2000" dirty="0">
                <a:cs typeface="Calibri" pitchFamily="34" charset="0"/>
              </a:rPr>
              <a:t> di </a:t>
            </a:r>
            <a:r>
              <a:rPr lang="en-US" sz="2000" dirty="0" err="1">
                <a:cs typeface="Calibri" pitchFamily="34" charset="0"/>
              </a:rPr>
              <a:t>luar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negeri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sehingga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besarnya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pajak</a:t>
            </a:r>
            <a:r>
              <a:rPr lang="en-US" sz="2000" dirty="0">
                <a:cs typeface="Calibri" pitchFamily="34" charset="0"/>
              </a:rPr>
              <a:t> yang </a:t>
            </a:r>
            <a:r>
              <a:rPr lang="en-US" sz="2000" dirty="0" err="1">
                <a:cs typeface="Calibri" pitchFamily="34" charset="0"/>
              </a:rPr>
              <a:t>dikreditkan</a:t>
            </a:r>
            <a:r>
              <a:rPr lang="en-US" sz="2000" dirty="0">
                <a:cs typeface="Calibri" pitchFamily="34" charset="0"/>
              </a:rPr>
              <a:t> di Indonesia </a:t>
            </a:r>
            <a:r>
              <a:rPr lang="en-US" sz="2000" dirty="0" err="1">
                <a:cs typeface="Calibri" pitchFamily="34" charset="0"/>
              </a:rPr>
              <a:t>menjadi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lebih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kecil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dari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perhitungan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semula</a:t>
            </a:r>
            <a:r>
              <a:rPr lang="en-US" sz="2000" dirty="0">
                <a:cs typeface="Calibri" pitchFamily="34" charset="0"/>
              </a:rPr>
              <a:t>, </a:t>
            </a:r>
            <a:r>
              <a:rPr lang="en-US" sz="2000" dirty="0" err="1">
                <a:cs typeface="Calibri" pitchFamily="34" charset="0"/>
              </a:rPr>
              <a:t>maka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selisihnya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ditambahkan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pada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PPh</a:t>
            </a:r>
            <a:r>
              <a:rPr lang="en-US" sz="2000" dirty="0">
                <a:cs typeface="Calibri" pitchFamily="34" charset="0"/>
              </a:rPr>
              <a:t> yang </a:t>
            </a:r>
            <a:r>
              <a:rPr lang="en-US" sz="2000" dirty="0" err="1">
                <a:cs typeface="Calibri" pitchFamily="34" charset="0"/>
              </a:rPr>
              <a:t>terutang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sesuai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ketentuan</a:t>
            </a:r>
            <a:r>
              <a:rPr lang="en-US" sz="2000" dirty="0">
                <a:cs typeface="Calibri" pitchFamily="34" charset="0"/>
              </a:rPr>
              <a:t>.</a:t>
            </a:r>
          </a:p>
          <a:p>
            <a:pPr marL="1149350" indent="-234950">
              <a:buFont typeface="+mj-lt"/>
              <a:buAutoNum type="alphaLcPeriod"/>
            </a:pP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Jika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beban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pajak</a:t>
            </a:r>
            <a:r>
              <a:rPr lang="en-US" sz="2000" dirty="0">
                <a:cs typeface="Calibri" pitchFamily="34" charset="0"/>
              </a:rPr>
              <a:t> yang </a:t>
            </a:r>
            <a:r>
              <a:rPr lang="en-US" sz="2000" dirty="0" err="1">
                <a:cs typeface="Calibri" pitchFamily="34" charset="0"/>
              </a:rPr>
              <a:t>dibayarkan</a:t>
            </a:r>
            <a:r>
              <a:rPr lang="en-US" sz="2000" dirty="0">
                <a:cs typeface="Calibri" pitchFamily="34" charset="0"/>
              </a:rPr>
              <a:t> di </a:t>
            </a:r>
            <a:r>
              <a:rPr lang="en-US" sz="2000" dirty="0" err="1">
                <a:cs typeface="Calibri" pitchFamily="34" charset="0"/>
              </a:rPr>
              <a:t>luar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negeri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melebihi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nilai</a:t>
            </a:r>
            <a:r>
              <a:rPr lang="en-US" sz="2000" dirty="0">
                <a:cs typeface="Calibri" pitchFamily="34" charset="0"/>
              </a:rPr>
              <a:t> yang </a:t>
            </a:r>
            <a:r>
              <a:rPr lang="en-US" sz="2000" dirty="0" err="1">
                <a:cs typeface="Calibri" pitchFamily="34" charset="0"/>
              </a:rPr>
              <a:t>boleh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dikreditkan</a:t>
            </a:r>
            <a:r>
              <a:rPr lang="en-US" sz="2000" dirty="0">
                <a:cs typeface="Calibri" pitchFamily="34" charset="0"/>
              </a:rPr>
              <a:t>, </a:t>
            </a:r>
            <a:r>
              <a:rPr lang="en-US" sz="2000" dirty="0" err="1">
                <a:cs typeface="Calibri" pitchFamily="34" charset="0"/>
              </a:rPr>
              <a:t>maka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atas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selisih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antara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kedua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nilai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tidak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dapat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dikompensasikan</a:t>
            </a:r>
            <a:r>
              <a:rPr lang="en-US" sz="2000" dirty="0">
                <a:cs typeface="Calibri" pitchFamily="34" charset="0"/>
              </a:rPr>
              <a:t> di </a:t>
            </a:r>
            <a:r>
              <a:rPr lang="en-US" sz="2000" dirty="0" err="1">
                <a:cs typeface="Calibri" pitchFamily="34" charset="0"/>
              </a:rPr>
              <a:t>tahun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fiskal</a:t>
            </a:r>
            <a:r>
              <a:rPr lang="en-US" sz="2000" dirty="0">
                <a:cs typeface="Calibri" pitchFamily="34" charset="0"/>
              </a:rPr>
              <a:t> </a:t>
            </a:r>
            <a:r>
              <a:rPr lang="en-US" sz="2000" dirty="0" err="1">
                <a:cs typeface="Calibri" pitchFamily="34" charset="0"/>
              </a:rPr>
              <a:t>mendatang</a:t>
            </a:r>
            <a:r>
              <a:rPr lang="en-US" sz="2000" dirty="0">
                <a:cs typeface="Calibri" pitchFamily="34" charset="0"/>
              </a:rPr>
              <a:t>.</a:t>
            </a:r>
          </a:p>
          <a:p>
            <a:pPr marL="1149350" indent="-234950">
              <a:buFont typeface="+mj-lt"/>
              <a:buAutoNum type="alphaLcPeriod"/>
            </a:pPr>
            <a:endParaRPr lang="en-US" sz="2000" dirty="0">
              <a:cs typeface="Calibri" pitchFamily="34" charset="0"/>
            </a:endParaRPr>
          </a:p>
          <a:p>
            <a:pPr marL="0" indent="0">
              <a:buNone/>
            </a:pPr>
            <a:endParaRPr lang="en-US" sz="2000" dirty="0"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8917DDB-6779-4320-89F1-0A441ABEDE43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  <p:pic>
        <p:nvPicPr>
          <p:cNvPr id="5" name="Picture 5" descr="bs02064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826" y="5703350"/>
            <a:ext cx="1285884" cy="913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81840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1773</Words>
  <Application>Microsoft Macintosh PowerPoint</Application>
  <PresentationFormat>Widescreen</PresentationFormat>
  <Paragraphs>174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Office Theme 2013 - 2022</vt:lpstr>
      <vt:lpstr>Custom Design</vt:lpstr>
      <vt:lpstr>Equation</vt:lpstr>
      <vt:lpstr>PowerPoint Presentation</vt:lpstr>
      <vt:lpstr>Definisi</vt:lpstr>
      <vt:lpstr>Prosedur Permohonan</vt:lpstr>
      <vt:lpstr>Ketentuan Pengkreditan</vt:lpstr>
      <vt:lpstr>Ilustrasi</vt:lpstr>
      <vt:lpstr>Negara Sumber Penghasilan (1)</vt:lpstr>
      <vt:lpstr>Negara Sumber Penghasilan (2)</vt:lpstr>
      <vt:lpstr>Penentuan Nilai Dikreditkan</vt:lpstr>
      <vt:lpstr>Ketentuan Khusus</vt:lpstr>
      <vt:lpstr>Objek Penggabungan Penghasilan</vt:lpstr>
      <vt:lpstr>Ilustrasi  Penggabungan Transaksi</vt:lpstr>
      <vt:lpstr>Ilustrasi</vt:lpstr>
      <vt:lpstr>Pencatatan Transaksi PPh 24</vt:lpstr>
      <vt:lpstr>Ilustrasi  Penghasilan WP Badan</vt:lpstr>
      <vt:lpstr>Ilustrasi</vt:lpstr>
      <vt:lpstr>Ilustrasi  Penghasilan Beberapa Negara</vt:lpstr>
      <vt:lpstr>Ilustrasi</vt:lpstr>
      <vt:lpstr>Ilustrasi  Rugi Fiskal LN</vt:lpstr>
      <vt:lpstr>Ilustrasi</vt:lpstr>
      <vt:lpstr>Ilustrasi  Penghasilan Berunsur PPh Final</vt:lpstr>
      <vt:lpstr>Ilustrasi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Nuryadin Rahman</dc:creator>
  <cp:lastModifiedBy>Nuryadin Rahman</cp:lastModifiedBy>
  <cp:revision>2</cp:revision>
  <dcterms:created xsi:type="dcterms:W3CDTF">2023-04-13T04:54:28Z</dcterms:created>
  <dcterms:modified xsi:type="dcterms:W3CDTF">2023-11-21T23:01:54Z</dcterms:modified>
</cp:coreProperties>
</file>